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37"/>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Lst>
  <p:sldSz cx="18288000" cy="10287000"/>
  <p:notesSz cx="6858000" cy="9144000"/>
  <p:embeddedFontLst>
    <p:embeddedFont>
      <p:font typeface="Arimo" panose="020B0604020202020204" charset="0"/>
      <p:regular r:id="rId38"/>
    </p:embeddedFont>
    <p:embeddedFont>
      <p:font typeface="Calibri" panose="020F0502020204030204" pitchFamily="34" charset="0"/>
      <p:regular r:id="rId39"/>
      <p:bold r:id="rId40"/>
      <p:italic r:id="rId41"/>
      <p:boldItalic r:id="rId42"/>
    </p:embeddedFont>
    <p:embeddedFont>
      <p:font typeface="Exo 2 Bold" panose="020B0604020202020204" charset="0"/>
      <p:regular r:id="rId43"/>
    </p:embeddedFont>
    <p:embeddedFont>
      <p:font typeface="Exo 2 Light" panose="020B0604020202020204" charset="0"/>
      <p:regular r:id="rId4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4" d="100"/>
          <a:sy n="54" d="100"/>
        </p:scale>
        <p:origin x="100"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2.fntdata"/><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5.fntdata"/><Relationship Id="rId47"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7.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6.fntdata"/><Relationship Id="rId48"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1.fntdata"/><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font" Target="fonts/font4.fntdata"/><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rt Goossens" userId="60e8e819-e2b1-4935-b63e-5bc2505a8a0d" providerId="ADAL" clId="{15994D57-60A1-47D2-B943-01D4FE797464}"/>
    <pc:docChg chg="undo custSel addSld delSld modSld">
      <pc:chgData name="Bert Goossens" userId="60e8e819-e2b1-4935-b63e-5bc2505a8a0d" providerId="ADAL" clId="{15994D57-60A1-47D2-B943-01D4FE797464}" dt="2023-06-22T09:32:13.386" v="5" actId="20577"/>
      <pc:docMkLst>
        <pc:docMk/>
      </pc:docMkLst>
      <pc:sldChg chg="addSp delSp add del mod">
        <pc:chgData name="Bert Goossens" userId="60e8e819-e2b1-4935-b63e-5bc2505a8a0d" providerId="ADAL" clId="{15994D57-60A1-47D2-B943-01D4FE797464}" dt="2023-06-20T16:57:42.291" v="3" actId="22"/>
        <pc:sldMkLst>
          <pc:docMk/>
          <pc:sldMk cId="0" sldId="256"/>
        </pc:sldMkLst>
        <pc:spChg chg="add del">
          <ac:chgData name="Bert Goossens" userId="60e8e819-e2b1-4935-b63e-5bc2505a8a0d" providerId="ADAL" clId="{15994D57-60A1-47D2-B943-01D4FE797464}" dt="2023-06-20T16:57:42.291" v="3" actId="22"/>
          <ac:spMkLst>
            <pc:docMk/>
            <pc:sldMk cId="0" sldId="256"/>
            <ac:spMk id="8" creationId="{3110E3DD-433D-ED47-EB44-6FA307044577}"/>
          </ac:spMkLst>
        </pc:spChg>
      </pc:sldChg>
      <pc:sldChg chg="modSp mod">
        <pc:chgData name="Bert Goossens" userId="60e8e819-e2b1-4935-b63e-5bc2505a8a0d" providerId="ADAL" clId="{15994D57-60A1-47D2-B943-01D4FE797464}" dt="2023-06-22T09:32:13.386" v="5" actId="20577"/>
        <pc:sldMkLst>
          <pc:docMk/>
          <pc:sldMk cId="0" sldId="286"/>
        </pc:sldMkLst>
        <pc:spChg chg="mod">
          <ac:chgData name="Bert Goossens" userId="60e8e819-e2b1-4935-b63e-5bc2505a8a0d" providerId="ADAL" clId="{15994D57-60A1-47D2-B943-01D4FE797464}" dt="2023-06-22T09:32:13.386" v="5" actId="20577"/>
          <ac:spMkLst>
            <pc:docMk/>
            <pc:sldMk cId="0" sldId="286"/>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0063F2-8550-4506-99CA-F1621B79779E}" type="datetimeFigureOut">
              <a:rPr lang="nl-BE" smtClean="0"/>
              <a:t>22/06/2023</a:t>
            </a:fld>
            <a:endParaRPr lang="nl-BE"/>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2A0A83-B21F-4C7B-A88B-30F95F3E0FDB}" type="slidenum">
              <a:rPr lang="nl-BE" smtClean="0"/>
              <a:t>‹nr.›</a:t>
            </a:fld>
            <a:endParaRPr lang="nl-BE"/>
          </a:p>
        </p:txBody>
      </p:sp>
    </p:spTree>
    <p:extLst>
      <p:ext uri="{BB962C8B-B14F-4D97-AF65-F5344CB8AC3E}">
        <p14:creationId xmlns:p14="http://schemas.microsoft.com/office/powerpoint/2010/main" val="11442384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552A0A83-B21F-4C7B-A88B-30F95F3E0FDB}" type="slidenum">
              <a:rPr lang="nl-BE" smtClean="0"/>
              <a:t>18</a:t>
            </a:fld>
            <a:endParaRPr lang="nl-BE"/>
          </a:p>
        </p:txBody>
      </p:sp>
    </p:spTree>
    <p:extLst>
      <p:ext uri="{BB962C8B-B14F-4D97-AF65-F5344CB8AC3E}">
        <p14:creationId xmlns:p14="http://schemas.microsoft.com/office/powerpoint/2010/main" val="19958127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6/22/2023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6/22/2023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6/22/2023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6/22/2023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‹nr.›</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mailto:info@zoomvzw.be" TargetMode="External"/><Relationship Id="rId1" Type="http://schemas.openxmlformats.org/officeDocument/2006/relationships/slideLayout" Target="../slideLayouts/slideLayout7.xml"/><Relationship Id="rId4" Type="http://schemas.openxmlformats.org/officeDocument/2006/relationships/image" Target="../media/image25.sv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5187078" y="1028700"/>
            <a:ext cx="2072222" cy="1430679"/>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28700" y="1028700"/>
            <a:ext cx="4923239" cy="4923239"/>
          </a:xfrm>
          <a:prstGeom prst="rect">
            <a:avLst/>
          </a:prstGeom>
        </p:spPr>
      </p:pic>
      <p:grpSp>
        <p:nvGrpSpPr>
          <p:cNvPr id="4" name="Group 4"/>
          <p:cNvGrpSpPr/>
          <p:nvPr/>
        </p:nvGrpSpPr>
        <p:grpSpPr>
          <a:xfrm>
            <a:off x="5951939" y="7816473"/>
            <a:ext cx="11497861" cy="1743939"/>
            <a:chOff x="0" y="1426369"/>
            <a:chExt cx="15285415" cy="2125638"/>
          </a:xfrm>
        </p:grpSpPr>
        <p:sp>
          <p:nvSpPr>
            <p:cNvPr id="5" name="TextBox 5"/>
            <p:cNvSpPr txBox="1"/>
            <p:nvPr/>
          </p:nvSpPr>
          <p:spPr>
            <a:xfrm>
              <a:off x="0" y="1426369"/>
              <a:ext cx="15031415" cy="1008592"/>
            </a:xfrm>
            <a:prstGeom prst="rect">
              <a:avLst/>
            </a:prstGeom>
          </p:spPr>
          <p:txBody>
            <a:bodyPr lIns="0" tIns="0" rIns="0" bIns="0" rtlCol="0" anchor="t">
              <a:spAutoFit/>
            </a:bodyPr>
            <a:lstStyle/>
            <a:p>
              <a:pPr algn="r">
                <a:lnSpc>
                  <a:spcPts val="5499"/>
                </a:lnSpc>
              </a:pPr>
              <a:r>
                <a:rPr lang="en-US" sz="5499">
                  <a:solidFill>
                    <a:srgbClr val="252724"/>
                  </a:solidFill>
                  <a:latin typeface="Exo 2 Bold"/>
                </a:rPr>
                <a:t>Vrijwilligerswerk en bijklussen</a:t>
              </a:r>
            </a:p>
          </p:txBody>
        </p:sp>
        <p:sp>
          <p:nvSpPr>
            <p:cNvPr id="6" name="TextBox 6"/>
            <p:cNvSpPr txBox="1"/>
            <p:nvPr/>
          </p:nvSpPr>
          <p:spPr>
            <a:xfrm>
              <a:off x="50800" y="2739204"/>
              <a:ext cx="15234615" cy="812803"/>
            </a:xfrm>
            <a:prstGeom prst="rect">
              <a:avLst/>
            </a:prstGeom>
          </p:spPr>
          <p:txBody>
            <a:bodyPr wrap="square" lIns="0" tIns="0" rIns="0" bIns="0" rtlCol="0" anchor="t">
              <a:spAutoFit/>
            </a:bodyPr>
            <a:lstStyle/>
            <a:p>
              <a:pPr algn="r">
                <a:lnSpc>
                  <a:spcPts val="2601"/>
                </a:lnSpc>
              </a:pPr>
              <a:r>
                <a:rPr lang="en-US" sz="2601" dirty="0">
                  <a:solidFill>
                    <a:srgbClr val="308C69"/>
                  </a:solidFill>
                  <a:latin typeface="Exo 2 Light"/>
                </a:rPr>
                <a:t>Hoe doe je </a:t>
              </a:r>
              <a:r>
                <a:rPr lang="en-US" sz="2601" dirty="0" err="1">
                  <a:solidFill>
                    <a:srgbClr val="308C69"/>
                  </a:solidFill>
                  <a:latin typeface="Exo 2 Light"/>
                </a:rPr>
                <a:t>dat</a:t>
              </a:r>
              <a:r>
                <a:rPr lang="en-US" sz="2601" dirty="0">
                  <a:solidFill>
                    <a:srgbClr val="308C69"/>
                  </a:solidFill>
                  <a:latin typeface="Exo 2 Light"/>
                </a:rPr>
                <a:t> met </a:t>
              </a:r>
              <a:r>
                <a:rPr lang="en-US" sz="2601" dirty="0" err="1">
                  <a:solidFill>
                    <a:srgbClr val="308C69"/>
                  </a:solidFill>
                  <a:latin typeface="Exo 2 Light"/>
                </a:rPr>
                <a:t>een</a:t>
              </a:r>
              <a:r>
                <a:rPr lang="en-US" sz="2601" dirty="0">
                  <a:solidFill>
                    <a:srgbClr val="308C69"/>
                  </a:solidFill>
                  <a:latin typeface="Exo 2 Light"/>
                </a:rPr>
                <a:t> PAB </a:t>
              </a:r>
              <a:r>
                <a:rPr lang="en-US" sz="2601" dirty="0" err="1">
                  <a:solidFill>
                    <a:srgbClr val="308C69"/>
                  </a:solidFill>
                  <a:latin typeface="Exo 2 Light"/>
                </a:rPr>
                <a:t>en</a:t>
              </a:r>
              <a:r>
                <a:rPr lang="en-US" sz="2601" dirty="0">
                  <a:solidFill>
                    <a:srgbClr val="308C69"/>
                  </a:solidFill>
                  <a:latin typeface="Exo 2 Light"/>
                </a:rPr>
                <a:t> PVB?</a:t>
              </a:r>
            </a:p>
            <a:p>
              <a:pPr algn="r">
                <a:lnSpc>
                  <a:spcPts val="2601"/>
                </a:lnSpc>
              </a:pPr>
              <a:r>
                <a:rPr lang="en-US" sz="2601" dirty="0">
                  <a:solidFill>
                    <a:srgbClr val="308C69"/>
                  </a:solidFill>
                  <a:latin typeface="Exo 2 Light"/>
                </a:rPr>
                <a:t>WEBINAR ZOOM </a:t>
              </a:r>
              <a:r>
                <a:rPr lang="en-US" sz="2601" dirty="0" err="1">
                  <a:solidFill>
                    <a:srgbClr val="308C69"/>
                  </a:solidFill>
                  <a:latin typeface="Exo 2 Light"/>
                </a:rPr>
                <a:t>vzw</a:t>
              </a:r>
              <a:r>
                <a:rPr lang="en-US" sz="2601" dirty="0">
                  <a:solidFill>
                    <a:srgbClr val="308C69"/>
                  </a:solidFill>
                  <a:latin typeface="Exo 2 Light"/>
                </a:rPr>
                <a:t> – 20 </a:t>
              </a:r>
              <a:r>
                <a:rPr lang="en-US" sz="2601" dirty="0" err="1">
                  <a:solidFill>
                    <a:srgbClr val="308C69"/>
                  </a:solidFill>
                  <a:latin typeface="Exo 2 Light"/>
                </a:rPr>
                <a:t>juni</a:t>
              </a:r>
              <a:r>
                <a:rPr lang="en-US" sz="2601" dirty="0">
                  <a:solidFill>
                    <a:srgbClr val="308C69"/>
                  </a:solidFill>
                  <a:latin typeface="Exo 2 Light"/>
                </a:rPr>
                <a:t> 2023</a:t>
              </a: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427285" y="1133475"/>
            <a:ext cx="9622185" cy="730250"/>
          </a:xfrm>
          <a:prstGeom prst="rect">
            <a:avLst/>
          </a:prstGeom>
        </p:spPr>
        <p:txBody>
          <a:bodyPr lIns="0" tIns="0" rIns="0" bIns="0" rtlCol="0" anchor="t">
            <a:spAutoFit/>
          </a:bodyPr>
          <a:lstStyle/>
          <a:p>
            <a:pPr algn="ctr">
              <a:lnSpc>
                <a:spcPts val="5499"/>
              </a:lnSpc>
              <a:spcBef>
                <a:spcPct val="0"/>
              </a:spcBef>
            </a:pPr>
            <a:r>
              <a:rPr lang="en-US" sz="5499">
                <a:solidFill>
                  <a:srgbClr val="000000"/>
                </a:solidFill>
                <a:latin typeface="Exo 2 Bold"/>
              </a:rPr>
              <a:t>Meldings- of toelatingsplicht</a:t>
            </a:r>
          </a:p>
        </p:txBody>
      </p:sp>
      <p:sp>
        <p:nvSpPr>
          <p:cNvPr id="3" name="TextBox 3"/>
          <p:cNvSpPr txBox="1"/>
          <p:nvPr/>
        </p:nvSpPr>
        <p:spPr>
          <a:xfrm>
            <a:off x="1028700" y="2228527"/>
            <a:ext cx="15754945" cy="2390775"/>
          </a:xfrm>
          <a:prstGeom prst="rect">
            <a:avLst/>
          </a:prstGeom>
        </p:spPr>
        <p:txBody>
          <a:bodyPr lIns="0" tIns="0" rIns="0" bIns="0" rtlCol="0" anchor="t">
            <a:spAutoFit/>
          </a:bodyPr>
          <a:lstStyle/>
          <a:p>
            <a:pPr algn="just">
              <a:lnSpc>
                <a:spcPts val="4725"/>
              </a:lnSpc>
            </a:pPr>
            <a:r>
              <a:rPr lang="en-US" sz="3500">
                <a:solidFill>
                  <a:srgbClr val="000000"/>
                </a:solidFill>
                <a:latin typeface="Exo 2 Light"/>
              </a:rPr>
              <a:t>Mensen op de vlucht en mensen zonder wettig verblijf</a:t>
            </a:r>
          </a:p>
          <a:p>
            <a:pPr marL="755651" lvl="1" indent="-377825" algn="just">
              <a:lnSpc>
                <a:spcPts val="4725"/>
              </a:lnSpc>
              <a:buFont typeface="Arial"/>
              <a:buChar char="•"/>
            </a:pPr>
            <a:r>
              <a:rPr lang="en-US" sz="3500">
                <a:solidFill>
                  <a:srgbClr val="000000"/>
                </a:solidFill>
                <a:latin typeface="Exo 2 Light"/>
              </a:rPr>
              <a:t>Mensen die recht hebben op opvang mogen vrijwilligen</a:t>
            </a:r>
          </a:p>
          <a:p>
            <a:pPr marL="755651" lvl="1" indent="-377825" algn="just">
              <a:lnSpc>
                <a:spcPts val="4725"/>
              </a:lnSpc>
              <a:buFont typeface="Arial"/>
              <a:buChar char="•"/>
            </a:pPr>
            <a:r>
              <a:rPr lang="en-US" sz="3500">
                <a:solidFill>
                  <a:srgbClr val="000000"/>
                </a:solidFill>
                <a:latin typeface="Exo 2 Light"/>
              </a:rPr>
              <a:t>Mensen die niet uit de EU komen met wettige verblijfsdocumenten mogen vrijwilligen</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293563" y="1133475"/>
            <a:ext cx="9889629" cy="730250"/>
          </a:xfrm>
          <a:prstGeom prst="rect">
            <a:avLst/>
          </a:prstGeom>
        </p:spPr>
        <p:txBody>
          <a:bodyPr lIns="0" tIns="0" rIns="0" bIns="0" rtlCol="0" anchor="t">
            <a:spAutoFit/>
          </a:bodyPr>
          <a:lstStyle/>
          <a:p>
            <a:pPr algn="ctr">
              <a:lnSpc>
                <a:spcPts val="5499"/>
              </a:lnSpc>
              <a:spcBef>
                <a:spcPct val="0"/>
              </a:spcBef>
            </a:pPr>
            <a:r>
              <a:rPr lang="en-US" sz="5499">
                <a:solidFill>
                  <a:srgbClr val="000000"/>
                </a:solidFill>
                <a:latin typeface="Exo 2 Bold"/>
              </a:rPr>
              <a:t>Welke taken voor vrijwilliger?</a:t>
            </a:r>
          </a:p>
        </p:txBody>
      </p:sp>
      <p:sp>
        <p:nvSpPr>
          <p:cNvPr id="3" name="TextBox 3"/>
          <p:cNvSpPr txBox="1"/>
          <p:nvPr/>
        </p:nvSpPr>
        <p:spPr>
          <a:xfrm>
            <a:off x="1028700" y="2228527"/>
            <a:ext cx="15754945" cy="5991225"/>
          </a:xfrm>
          <a:prstGeom prst="rect">
            <a:avLst/>
          </a:prstGeom>
        </p:spPr>
        <p:txBody>
          <a:bodyPr lIns="0" tIns="0" rIns="0" bIns="0" rtlCol="0" anchor="t">
            <a:spAutoFit/>
          </a:bodyPr>
          <a:lstStyle/>
          <a:p>
            <a:pPr marL="755651" lvl="1" indent="-377825" algn="just">
              <a:lnSpc>
                <a:spcPts val="4725"/>
              </a:lnSpc>
              <a:buFont typeface="Arial"/>
              <a:buChar char="•"/>
            </a:pPr>
            <a:r>
              <a:rPr lang="en-US" sz="3500">
                <a:solidFill>
                  <a:srgbClr val="000000"/>
                </a:solidFill>
                <a:latin typeface="Exo 2 Light"/>
              </a:rPr>
              <a:t>Helpen met boodschappen</a:t>
            </a:r>
          </a:p>
          <a:p>
            <a:pPr marL="755651" lvl="1" indent="-377825" algn="just">
              <a:lnSpc>
                <a:spcPts val="4725"/>
              </a:lnSpc>
              <a:buFont typeface="Arial"/>
              <a:buChar char="•"/>
            </a:pPr>
            <a:r>
              <a:rPr lang="en-US" sz="3500">
                <a:solidFill>
                  <a:srgbClr val="000000"/>
                </a:solidFill>
                <a:latin typeface="Arimo"/>
              </a:rPr>
              <a:t>Samen koken of koken voor iemand</a:t>
            </a:r>
          </a:p>
          <a:p>
            <a:pPr marL="755651" lvl="1" indent="-377825" algn="just">
              <a:lnSpc>
                <a:spcPts val="4725"/>
              </a:lnSpc>
              <a:buFont typeface="Arial"/>
              <a:buChar char="•"/>
            </a:pPr>
            <a:r>
              <a:rPr lang="en-US" sz="3500">
                <a:solidFill>
                  <a:srgbClr val="000000"/>
                </a:solidFill>
                <a:latin typeface="Arimo"/>
              </a:rPr>
              <a:t>Begeleiding bij doktersafspraak, kappersbezoek, onderzoek,...</a:t>
            </a:r>
          </a:p>
          <a:p>
            <a:pPr marL="755651" lvl="1" indent="-377825" algn="just">
              <a:lnSpc>
                <a:spcPts val="4725"/>
              </a:lnSpc>
              <a:buFont typeface="Arial"/>
              <a:buChar char="•"/>
            </a:pPr>
            <a:r>
              <a:rPr lang="en-US" sz="3500">
                <a:solidFill>
                  <a:srgbClr val="000000"/>
                </a:solidFill>
                <a:latin typeface="Arimo"/>
              </a:rPr>
              <a:t>Helpen bij tuinonderhoud</a:t>
            </a:r>
          </a:p>
          <a:p>
            <a:pPr marL="755651" lvl="1" indent="-377825" algn="just">
              <a:lnSpc>
                <a:spcPts val="4725"/>
              </a:lnSpc>
              <a:buFont typeface="Arial"/>
              <a:buChar char="•"/>
            </a:pPr>
            <a:r>
              <a:rPr lang="en-US" sz="3500">
                <a:solidFill>
                  <a:srgbClr val="000000"/>
                </a:solidFill>
                <a:latin typeface="Exo 2 Light"/>
              </a:rPr>
              <a:t>Persoon v</a:t>
            </a:r>
            <a:r>
              <a:rPr lang="en-US" sz="3500">
                <a:solidFill>
                  <a:srgbClr val="000000"/>
                </a:solidFill>
                <a:latin typeface="Arimo"/>
              </a:rPr>
              <a:t>ervoeren naar afspraken</a:t>
            </a:r>
          </a:p>
          <a:p>
            <a:pPr marL="755651" lvl="1" indent="-377825" algn="just">
              <a:lnSpc>
                <a:spcPts val="4725"/>
              </a:lnSpc>
              <a:buFont typeface="Arial"/>
              <a:buChar char="•"/>
            </a:pPr>
            <a:r>
              <a:rPr lang="en-US" sz="3500">
                <a:solidFill>
                  <a:srgbClr val="000000"/>
                </a:solidFill>
                <a:latin typeface="Arimo"/>
              </a:rPr>
              <a:t>Samen een leuke activiteit doen, zoals een spel spelen</a:t>
            </a:r>
          </a:p>
          <a:p>
            <a:pPr marL="755651" lvl="1" indent="-377825" algn="just">
              <a:lnSpc>
                <a:spcPts val="4725"/>
              </a:lnSpc>
              <a:buFont typeface="Arial"/>
              <a:buChar char="•"/>
            </a:pPr>
            <a:r>
              <a:rPr lang="en-US" sz="3500">
                <a:solidFill>
                  <a:srgbClr val="000000"/>
                </a:solidFill>
                <a:latin typeface="Arimo"/>
              </a:rPr>
              <a:t>Ondersteuning in de vrije tijd</a:t>
            </a:r>
          </a:p>
          <a:p>
            <a:pPr marL="755651" lvl="1" indent="-377825" algn="just">
              <a:lnSpc>
                <a:spcPts val="4725"/>
              </a:lnSpc>
              <a:buFont typeface="Arial"/>
              <a:buChar char="•"/>
            </a:pPr>
            <a:r>
              <a:rPr lang="en-US" sz="3500">
                <a:solidFill>
                  <a:srgbClr val="000000"/>
                </a:solidFill>
                <a:latin typeface="Arimo"/>
              </a:rPr>
              <a:t>Samen op uitstap gaan</a:t>
            </a:r>
          </a:p>
          <a:p>
            <a:pPr marL="755651" lvl="1" indent="-377825" algn="just">
              <a:lnSpc>
                <a:spcPts val="4725"/>
              </a:lnSpc>
              <a:buFont typeface="Arial"/>
              <a:buChar char="•"/>
            </a:pPr>
            <a:r>
              <a:rPr lang="en-US" sz="3500">
                <a:solidFill>
                  <a:srgbClr val="000000"/>
                </a:solidFill>
                <a:latin typeface="Arimo"/>
              </a:rPr>
              <a:t>Helpen met opruimen en netjes houden van de kamer en woonruimte</a:t>
            </a:r>
          </a:p>
          <a:p>
            <a:pPr marL="755651" lvl="1" indent="-377825" algn="just">
              <a:lnSpc>
                <a:spcPts val="4725"/>
              </a:lnSpc>
              <a:buFont typeface="Arial"/>
              <a:buChar char="•"/>
            </a:pPr>
            <a:r>
              <a:rPr lang="en-US" sz="3500">
                <a:solidFill>
                  <a:srgbClr val="000000"/>
                </a:solidFill>
                <a:latin typeface="Exo 2 Light"/>
              </a:rPr>
              <a: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5671637" y="1133475"/>
            <a:ext cx="7133481" cy="730250"/>
          </a:xfrm>
          <a:prstGeom prst="rect">
            <a:avLst/>
          </a:prstGeom>
        </p:spPr>
        <p:txBody>
          <a:bodyPr lIns="0" tIns="0" rIns="0" bIns="0" rtlCol="0" anchor="t">
            <a:spAutoFit/>
          </a:bodyPr>
          <a:lstStyle/>
          <a:p>
            <a:pPr algn="ctr">
              <a:lnSpc>
                <a:spcPts val="5499"/>
              </a:lnSpc>
              <a:spcBef>
                <a:spcPct val="0"/>
              </a:spcBef>
            </a:pPr>
            <a:r>
              <a:rPr lang="en-US" sz="5499">
                <a:solidFill>
                  <a:srgbClr val="000000"/>
                </a:solidFill>
                <a:latin typeface="Exo 2 Bold"/>
              </a:rPr>
              <a:t>Vergoeding: forfaitair</a:t>
            </a:r>
          </a:p>
        </p:txBody>
      </p:sp>
      <p:sp>
        <p:nvSpPr>
          <p:cNvPr id="3" name="TextBox 3"/>
          <p:cNvSpPr txBox="1"/>
          <p:nvPr/>
        </p:nvSpPr>
        <p:spPr>
          <a:xfrm>
            <a:off x="1028700" y="2419350"/>
            <a:ext cx="16230600" cy="7776360"/>
          </a:xfrm>
          <a:prstGeom prst="rect">
            <a:avLst/>
          </a:prstGeom>
        </p:spPr>
        <p:txBody>
          <a:bodyPr lIns="0" tIns="0" rIns="0" bIns="0" rtlCol="0" anchor="t">
            <a:spAutoFit/>
          </a:bodyPr>
          <a:lstStyle/>
          <a:p>
            <a:pPr algn="just">
              <a:lnSpc>
                <a:spcPts val="4725"/>
              </a:lnSpc>
            </a:pPr>
            <a:r>
              <a:rPr lang="en-US" sz="3500" dirty="0">
                <a:solidFill>
                  <a:srgbClr val="000000"/>
                </a:solidFill>
                <a:latin typeface="Exo 2 Light"/>
              </a:rPr>
              <a:t>= </a:t>
            </a:r>
            <a:r>
              <a:rPr lang="en-US" sz="3500" dirty="0" err="1">
                <a:solidFill>
                  <a:srgbClr val="000000"/>
                </a:solidFill>
                <a:latin typeface="Exo 2 Light"/>
              </a:rPr>
              <a:t>Systeem</a:t>
            </a:r>
            <a:r>
              <a:rPr lang="en-US" sz="3500" dirty="0">
                <a:solidFill>
                  <a:srgbClr val="000000"/>
                </a:solidFill>
                <a:latin typeface="Exo 2 Light"/>
              </a:rPr>
              <a:t> </a:t>
            </a:r>
            <a:r>
              <a:rPr lang="en-US" sz="3500" dirty="0" err="1">
                <a:solidFill>
                  <a:srgbClr val="000000"/>
                </a:solidFill>
                <a:latin typeface="Exo 2 Light"/>
              </a:rPr>
              <a:t>waarbij</a:t>
            </a:r>
            <a:r>
              <a:rPr lang="en-US" sz="3500" dirty="0">
                <a:solidFill>
                  <a:srgbClr val="000000"/>
                </a:solidFill>
                <a:latin typeface="Exo 2 Light"/>
              </a:rPr>
              <a:t> je </a:t>
            </a:r>
            <a:r>
              <a:rPr lang="en-US" sz="3500" dirty="0" err="1">
                <a:solidFill>
                  <a:srgbClr val="000000"/>
                </a:solidFill>
                <a:latin typeface="Exo 2 Light"/>
              </a:rPr>
              <a:t>kosten</a:t>
            </a:r>
            <a:r>
              <a:rPr lang="en-US" sz="3500" dirty="0">
                <a:solidFill>
                  <a:srgbClr val="000000"/>
                </a:solidFill>
                <a:latin typeface="Exo 2 Light"/>
              </a:rPr>
              <a:t> van </a:t>
            </a:r>
            <a:r>
              <a:rPr lang="en-US" sz="3500" dirty="0" err="1">
                <a:solidFill>
                  <a:srgbClr val="000000"/>
                </a:solidFill>
                <a:latin typeface="Exo 2 Light"/>
              </a:rPr>
              <a:t>vrijwilligers</a:t>
            </a:r>
            <a:r>
              <a:rPr lang="en-US" sz="3500" dirty="0">
                <a:solidFill>
                  <a:srgbClr val="000000"/>
                </a:solidFill>
                <a:latin typeface="Exo 2 Light"/>
              </a:rPr>
              <a:t> mag </a:t>
            </a:r>
            <a:r>
              <a:rPr lang="en-US" sz="3500" dirty="0" err="1">
                <a:solidFill>
                  <a:srgbClr val="000000"/>
                </a:solidFill>
                <a:latin typeface="Exo 2 Light"/>
              </a:rPr>
              <a:t>vergoeden</a:t>
            </a:r>
            <a:r>
              <a:rPr lang="en-US" sz="3500" dirty="0">
                <a:solidFill>
                  <a:srgbClr val="000000"/>
                </a:solidFill>
                <a:latin typeface="Exo 2 Light"/>
              </a:rPr>
              <a:t> </a:t>
            </a:r>
            <a:r>
              <a:rPr lang="en-US" sz="3500" dirty="0" err="1">
                <a:solidFill>
                  <a:srgbClr val="000000"/>
                </a:solidFill>
                <a:latin typeface="Exo 2 Light"/>
              </a:rPr>
              <a:t>zonder</a:t>
            </a:r>
            <a:r>
              <a:rPr lang="en-US" sz="3500" dirty="0">
                <a:solidFill>
                  <a:srgbClr val="000000"/>
                </a:solidFill>
                <a:latin typeface="Exo 2 Light"/>
              </a:rPr>
              <a:t> </a:t>
            </a:r>
            <a:r>
              <a:rPr lang="en-US" sz="3500" dirty="0" err="1">
                <a:solidFill>
                  <a:srgbClr val="000000"/>
                </a:solidFill>
                <a:latin typeface="Exo 2 Light"/>
              </a:rPr>
              <a:t>bewijsstukken</a:t>
            </a:r>
            <a:r>
              <a:rPr lang="en-US" sz="3500" dirty="0">
                <a:solidFill>
                  <a:srgbClr val="000000"/>
                </a:solidFill>
                <a:latin typeface="Exo 2 Light"/>
              </a:rPr>
              <a:t>. De </a:t>
            </a:r>
            <a:r>
              <a:rPr lang="en-US" sz="3500" dirty="0" err="1">
                <a:solidFill>
                  <a:srgbClr val="000000"/>
                </a:solidFill>
                <a:latin typeface="Exo 2 Light"/>
              </a:rPr>
              <a:t>maximale</a:t>
            </a:r>
            <a:r>
              <a:rPr lang="en-US" sz="3500" dirty="0">
                <a:solidFill>
                  <a:srgbClr val="000000"/>
                </a:solidFill>
                <a:latin typeface="Exo 2 Light"/>
              </a:rPr>
              <a:t> </a:t>
            </a:r>
            <a:r>
              <a:rPr lang="en-US" sz="3500" dirty="0" err="1">
                <a:solidFill>
                  <a:srgbClr val="000000"/>
                </a:solidFill>
                <a:latin typeface="Exo 2 Light"/>
              </a:rPr>
              <a:t>bedragen</a:t>
            </a:r>
            <a:r>
              <a:rPr lang="en-US" sz="3500" dirty="0">
                <a:solidFill>
                  <a:srgbClr val="000000"/>
                </a:solidFill>
                <a:latin typeface="Exo 2 Light"/>
              </a:rPr>
              <a:t> per </a:t>
            </a:r>
            <a:r>
              <a:rPr lang="en-US" sz="3500" dirty="0" err="1">
                <a:solidFill>
                  <a:srgbClr val="000000"/>
                </a:solidFill>
                <a:latin typeface="Exo 2 Light"/>
              </a:rPr>
              <a:t>dag</a:t>
            </a:r>
            <a:r>
              <a:rPr lang="en-US" sz="3500" dirty="0">
                <a:solidFill>
                  <a:srgbClr val="000000"/>
                </a:solidFill>
                <a:latin typeface="Exo 2 Light"/>
              </a:rPr>
              <a:t> </a:t>
            </a:r>
            <a:r>
              <a:rPr lang="en-US" sz="3500" dirty="0" err="1">
                <a:solidFill>
                  <a:srgbClr val="000000"/>
                </a:solidFill>
                <a:latin typeface="Exo 2 Light"/>
              </a:rPr>
              <a:t>en</a:t>
            </a:r>
            <a:r>
              <a:rPr lang="en-US" sz="3500" dirty="0">
                <a:solidFill>
                  <a:srgbClr val="000000"/>
                </a:solidFill>
                <a:latin typeface="Exo 2 Light"/>
              </a:rPr>
              <a:t> per </a:t>
            </a:r>
            <a:r>
              <a:rPr lang="en-US" sz="3500" dirty="0" err="1">
                <a:solidFill>
                  <a:srgbClr val="000000"/>
                </a:solidFill>
                <a:latin typeface="Exo 2 Light"/>
              </a:rPr>
              <a:t>jaar</a:t>
            </a:r>
            <a:r>
              <a:rPr lang="en-US" sz="3500" dirty="0">
                <a:solidFill>
                  <a:srgbClr val="000000"/>
                </a:solidFill>
                <a:latin typeface="Exo 2 Light"/>
              </a:rPr>
              <a:t> mag je </a:t>
            </a:r>
            <a:r>
              <a:rPr lang="en-US" sz="3500" dirty="0" err="1">
                <a:solidFill>
                  <a:srgbClr val="000000"/>
                </a:solidFill>
                <a:latin typeface="Exo 2 Light"/>
              </a:rPr>
              <a:t>niet</a:t>
            </a:r>
            <a:r>
              <a:rPr lang="en-US" sz="3500" dirty="0">
                <a:solidFill>
                  <a:srgbClr val="000000"/>
                </a:solidFill>
                <a:latin typeface="Exo 2 Light"/>
              </a:rPr>
              <a:t> </a:t>
            </a:r>
            <a:r>
              <a:rPr lang="en-US" sz="3500" dirty="0" err="1">
                <a:solidFill>
                  <a:srgbClr val="000000"/>
                </a:solidFill>
                <a:latin typeface="Exo 2 Light"/>
              </a:rPr>
              <a:t>overschrijden</a:t>
            </a:r>
            <a:r>
              <a:rPr lang="en-US" sz="3500" dirty="0">
                <a:solidFill>
                  <a:srgbClr val="000000"/>
                </a:solidFill>
                <a:latin typeface="Exo 2 Light"/>
              </a:rPr>
              <a:t>.</a:t>
            </a:r>
          </a:p>
          <a:p>
            <a:pPr algn="just">
              <a:lnSpc>
                <a:spcPts val="4725"/>
              </a:lnSpc>
            </a:pPr>
            <a:endParaRPr lang="en-US" sz="3500" dirty="0">
              <a:solidFill>
                <a:srgbClr val="000000"/>
              </a:solidFill>
              <a:latin typeface="Exo 2 Light"/>
            </a:endParaRPr>
          </a:p>
          <a:p>
            <a:pPr marL="755651" lvl="1" indent="-377825" algn="just">
              <a:lnSpc>
                <a:spcPts val="4725"/>
              </a:lnSpc>
              <a:buFont typeface="Arial"/>
              <a:buChar char="•"/>
            </a:pPr>
            <a:r>
              <a:rPr lang="en-US" sz="3500" dirty="0" err="1">
                <a:solidFill>
                  <a:srgbClr val="000000"/>
                </a:solidFill>
                <a:latin typeface="Exo 2 Light"/>
              </a:rPr>
              <a:t>Jaarlijks</a:t>
            </a:r>
            <a:r>
              <a:rPr lang="en-US" sz="3500" dirty="0">
                <a:solidFill>
                  <a:srgbClr val="000000"/>
                </a:solidFill>
                <a:latin typeface="Exo 2 Light"/>
              </a:rPr>
              <a:t> </a:t>
            </a:r>
            <a:r>
              <a:rPr lang="en-US" sz="3500" dirty="0" err="1">
                <a:solidFill>
                  <a:srgbClr val="000000"/>
                </a:solidFill>
                <a:latin typeface="Exo 2 Light"/>
              </a:rPr>
              <a:t>indexering</a:t>
            </a:r>
            <a:endParaRPr lang="en-US" sz="3500" dirty="0">
              <a:solidFill>
                <a:srgbClr val="000000"/>
              </a:solidFill>
              <a:latin typeface="Exo 2 Light"/>
            </a:endParaRPr>
          </a:p>
          <a:p>
            <a:pPr marL="755651" lvl="1" indent="-377825" algn="just">
              <a:lnSpc>
                <a:spcPts val="4725"/>
              </a:lnSpc>
              <a:buFont typeface="Arial"/>
              <a:buChar char="•"/>
            </a:pPr>
            <a:r>
              <a:rPr lang="en-US" sz="3500" dirty="0">
                <a:solidFill>
                  <a:srgbClr val="000000"/>
                </a:solidFill>
                <a:latin typeface="Exo 2 Light"/>
              </a:rPr>
              <a:t>Plafond </a:t>
            </a:r>
            <a:r>
              <a:rPr lang="en-US" sz="3500" dirty="0" err="1">
                <a:solidFill>
                  <a:srgbClr val="000000"/>
                </a:solidFill>
                <a:latin typeface="Exo 2 Light"/>
              </a:rPr>
              <a:t>kostenvergoeding</a:t>
            </a:r>
            <a:r>
              <a:rPr lang="en-US" sz="3500" dirty="0">
                <a:solidFill>
                  <a:srgbClr val="000000"/>
                </a:solidFill>
                <a:latin typeface="Exo 2 Light"/>
              </a:rPr>
              <a:t> in 2023: 40,67 euro per </a:t>
            </a:r>
            <a:r>
              <a:rPr lang="en-US" sz="3500" dirty="0" err="1">
                <a:solidFill>
                  <a:srgbClr val="000000"/>
                </a:solidFill>
                <a:latin typeface="Exo 2 Light"/>
              </a:rPr>
              <a:t>dag</a:t>
            </a:r>
            <a:r>
              <a:rPr lang="en-US" sz="3500" dirty="0">
                <a:solidFill>
                  <a:srgbClr val="000000"/>
                </a:solidFill>
                <a:latin typeface="Exo 2 Light"/>
              </a:rPr>
              <a:t> </a:t>
            </a:r>
            <a:r>
              <a:rPr lang="en-US" sz="3500" dirty="0" err="1">
                <a:solidFill>
                  <a:srgbClr val="000000"/>
                </a:solidFill>
                <a:latin typeface="Exo 2 Light"/>
              </a:rPr>
              <a:t>en</a:t>
            </a:r>
            <a:r>
              <a:rPr lang="en-US" sz="3500" dirty="0">
                <a:solidFill>
                  <a:srgbClr val="000000"/>
                </a:solidFill>
                <a:latin typeface="Exo 2 Light"/>
              </a:rPr>
              <a:t> 1.626,77 per </a:t>
            </a:r>
            <a:r>
              <a:rPr lang="en-US" sz="3500" dirty="0" err="1">
                <a:solidFill>
                  <a:srgbClr val="000000"/>
                </a:solidFill>
                <a:latin typeface="Exo 2 Light"/>
              </a:rPr>
              <a:t>jaar</a:t>
            </a:r>
            <a:r>
              <a:rPr lang="en-US" sz="3500" dirty="0">
                <a:solidFill>
                  <a:srgbClr val="000000"/>
                </a:solidFill>
                <a:latin typeface="Exo 2 Light"/>
              </a:rPr>
              <a:t> </a:t>
            </a:r>
          </a:p>
          <a:p>
            <a:pPr marL="755651" lvl="1" indent="-377825" algn="just">
              <a:lnSpc>
                <a:spcPts val="4725"/>
              </a:lnSpc>
              <a:buFont typeface="Arial"/>
              <a:buChar char="•"/>
            </a:pPr>
            <a:r>
              <a:rPr lang="en-US" sz="3500" dirty="0" err="1">
                <a:solidFill>
                  <a:srgbClr val="000000"/>
                </a:solidFill>
                <a:latin typeface="Exo 2 Light"/>
              </a:rPr>
              <a:t>Combineerbaar</a:t>
            </a:r>
            <a:r>
              <a:rPr lang="en-US" sz="3500" dirty="0">
                <a:solidFill>
                  <a:srgbClr val="000000"/>
                </a:solidFill>
                <a:latin typeface="Exo 2 Light"/>
              </a:rPr>
              <a:t> met </a:t>
            </a:r>
            <a:r>
              <a:rPr lang="en-US" sz="3500" dirty="0" err="1">
                <a:solidFill>
                  <a:srgbClr val="000000"/>
                </a:solidFill>
                <a:latin typeface="Exo 2 Light"/>
              </a:rPr>
              <a:t>kilometervergoeding</a:t>
            </a:r>
            <a:r>
              <a:rPr lang="en-US" sz="3500" dirty="0">
                <a:solidFill>
                  <a:srgbClr val="000000"/>
                </a:solidFill>
                <a:latin typeface="Exo 2 Light"/>
              </a:rPr>
              <a:t> </a:t>
            </a:r>
            <a:r>
              <a:rPr lang="en-US" sz="3500" dirty="0" err="1">
                <a:solidFill>
                  <a:srgbClr val="000000"/>
                </a:solidFill>
                <a:latin typeface="Exo 2 Light"/>
              </a:rPr>
              <a:t>voor</a:t>
            </a:r>
            <a:r>
              <a:rPr lang="en-US" sz="3500" dirty="0">
                <a:solidFill>
                  <a:srgbClr val="000000"/>
                </a:solidFill>
                <a:latin typeface="Exo 2 Light"/>
              </a:rPr>
              <a:t> </a:t>
            </a:r>
            <a:r>
              <a:rPr lang="en-US" sz="3500" dirty="0" err="1">
                <a:solidFill>
                  <a:srgbClr val="000000"/>
                </a:solidFill>
                <a:latin typeface="Exo 2 Light"/>
              </a:rPr>
              <a:t>verplaatsingen</a:t>
            </a:r>
            <a:r>
              <a:rPr lang="en-US" sz="3500" dirty="0">
                <a:solidFill>
                  <a:srgbClr val="000000"/>
                </a:solidFill>
                <a:latin typeface="Exo 2 Light"/>
              </a:rPr>
              <a:t> tot max. 2.000km/j. </a:t>
            </a:r>
            <a:r>
              <a:rPr lang="en-US" sz="3500" dirty="0" err="1">
                <a:solidFill>
                  <a:srgbClr val="000000"/>
                </a:solidFill>
                <a:latin typeface="Exo 2 Light"/>
              </a:rPr>
              <a:t>Niet</a:t>
            </a:r>
            <a:r>
              <a:rPr lang="en-US" sz="3500" dirty="0">
                <a:solidFill>
                  <a:srgbClr val="000000"/>
                </a:solidFill>
                <a:latin typeface="Exo 2 Light"/>
              </a:rPr>
              <a:t> </a:t>
            </a:r>
            <a:r>
              <a:rPr lang="en-US" sz="3500" dirty="0" err="1">
                <a:solidFill>
                  <a:srgbClr val="000000"/>
                </a:solidFill>
                <a:latin typeface="Exo 2 Light"/>
              </a:rPr>
              <a:t>voor</a:t>
            </a:r>
            <a:r>
              <a:rPr lang="en-US" sz="3500" dirty="0">
                <a:solidFill>
                  <a:srgbClr val="000000"/>
                </a:solidFill>
                <a:latin typeface="Exo 2 Light"/>
              </a:rPr>
              <a:t> </a:t>
            </a:r>
            <a:r>
              <a:rPr lang="en-US" sz="3500" dirty="0" err="1">
                <a:solidFill>
                  <a:srgbClr val="000000"/>
                </a:solidFill>
                <a:latin typeface="Exo 2 Light"/>
              </a:rPr>
              <a:t>wie</a:t>
            </a:r>
            <a:r>
              <a:rPr lang="en-US" sz="3500" dirty="0">
                <a:solidFill>
                  <a:srgbClr val="000000"/>
                </a:solidFill>
                <a:latin typeface="Exo 2 Light"/>
              </a:rPr>
              <a:t> </a:t>
            </a:r>
            <a:r>
              <a:rPr lang="en-US" sz="3500" dirty="0" err="1">
                <a:solidFill>
                  <a:srgbClr val="000000"/>
                </a:solidFill>
                <a:latin typeface="Exo 2 Light"/>
              </a:rPr>
              <a:t>regelmatig</a:t>
            </a:r>
            <a:r>
              <a:rPr lang="en-US" sz="3500" dirty="0">
                <a:solidFill>
                  <a:srgbClr val="000000"/>
                </a:solidFill>
                <a:latin typeface="Exo 2 Light"/>
              </a:rPr>
              <a:t> </a:t>
            </a:r>
            <a:r>
              <a:rPr lang="en-US" sz="3500" dirty="0" err="1">
                <a:solidFill>
                  <a:srgbClr val="000000"/>
                </a:solidFill>
                <a:latin typeface="Exo 2 Light"/>
              </a:rPr>
              <a:t>kwetsbare</a:t>
            </a:r>
            <a:r>
              <a:rPr lang="en-US" sz="3500" dirty="0">
                <a:solidFill>
                  <a:srgbClr val="000000"/>
                </a:solidFill>
                <a:latin typeface="Exo 2 Light"/>
              </a:rPr>
              <a:t> </a:t>
            </a:r>
            <a:r>
              <a:rPr lang="en-US" sz="3500" dirty="0" err="1">
                <a:solidFill>
                  <a:srgbClr val="000000"/>
                </a:solidFill>
                <a:latin typeface="Exo 2 Light"/>
              </a:rPr>
              <a:t>personen</a:t>
            </a:r>
            <a:r>
              <a:rPr lang="en-US" sz="3500" dirty="0">
                <a:solidFill>
                  <a:srgbClr val="000000"/>
                </a:solidFill>
                <a:latin typeface="Exo 2 Light"/>
              </a:rPr>
              <a:t> </a:t>
            </a:r>
            <a:r>
              <a:rPr lang="en-US" sz="3500" dirty="0" err="1">
                <a:solidFill>
                  <a:srgbClr val="000000"/>
                </a:solidFill>
                <a:latin typeface="Exo 2 Light"/>
              </a:rPr>
              <a:t>vervoert</a:t>
            </a:r>
            <a:endParaRPr lang="en-US" sz="3500" dirty="0">
              <a:solidFill>
                <a:srgbClr val="000000"/>
              </a:solidFill>
              <a:latin typeface="Exo 2 Light"/>
            </a:endParaRPr>
          </a:p>
          <a:p>
            <a:pPr marL="1511301" lvl="2" indent="-503767" algn="just">
              <a:lnSpc>
                <a:spcPts val="4725"/>
              </a:lnSpc>
              <a:buFont typeface="Arial"/>
              <a:buChar char="⚬"/>
            </a:pPr>
            <a:r>
              <a:rPr lang="en-US" sz="3500" dirty="0" err="1">
                <a:solidFill>
                  <a:srgbClr val="000000"/>
                </a:solidFill>
                <a:latin typeface="Exo 2 Light"/>
              </a:rPr>
              <a:t>Verplaatsingen</a:t>
            </a:r>
            <a:r>
              <a:rPr lang="en-US" sz="3500" dirty="0">
                <a:solidFill>
                  <a:srgbClr val="000000"/>
                </a:solidFill>
                <a:latin typeface="Exo 2 Light"/>
              </a:rPr>
              <a:t> met eigen auto-, motor- of </a:t>
            </a:r>
            <a:r>
              <a:rPr lang="en-US" sz="3500" dirty="0" err="1">
                <a:solidFill>
                  <a:srgbClr val="000000"/>
                </a:solidFill>
                <a:latin typeface="Exo 2 Light"/>
              </a:rPr>
              <a:t>bromfiets</a:t>
            </a:r>
            <a:r>
              <a:rPr lang="en-US" sz="3500" dirty="0">
                <a:solidFill>
                  <a:srgbClr val="000000"/>
                </a:solidFill>
                <a:latin typeface="Exo 2 Light"/>
              </a:rPr>
              <a:t>: max. 0,4246€/km</a:t>
            </a:r>
          </a:p>
          <a:p>
            <a:pPr marL="1511301" lvl="2" indent="-503767" algn="just">
              <a:lnSpc>
                <a:spcPts val="4725"/>
              </a:lnSpc>
              <a:buFont typeface="Arial"/>
              <a:buChar char="⚬"/>
            </a:pPr>
            <a:r>
              <a:rPr lang="en-US" sz="3500" dirty="0" err="1">
                <a:solidFill>
                  <a:srgbClr val="000000"/>
                </a:solidFill>
                <a:latin typeface="Exo 2 Light"/>
              </a:rPr>
              <a:t>Verplaatsingen</a:t>
            </a:r>
            <a:r>
              <a:rPr lang="en-US" sz="3500" dirty="0">
                <a:solidFill>
                  <a:srgbClr val="000000"/>
                </a:solidFill>
                <a:latin typeface="Exo 2 Light"/>
              </a:rPr>
              <a:t> met </a:t>
            </a:r>
            <a:r>
              <a:rPr lang="en-US" sz="3500" dirty="0" err="1">
                <a:solidFill>
                  <a:srgbClr val="000000"/>
                </a:solidFill>
                <a:latin typeface="Exo 2 Light"/>
              </a:rPr>
              <a:t>fiets</a:t>
            </a:r>
            <a:r>
              <a:rPr lang="en-US" sz="3500" dirty="0">
                <a:solidFill>
                  <a:srgbClr val="000000"/>
                </a:solidFill>
                <a:latin typeface="Exo 2 Light"/>
              </a:rPr>
              <a:t>: 0,25€/km</a:t>
            </a:r>
          </a:p>
          <a:p>
            <a:pPr marL="1511301" lvl="2" indent="-503767" algn="just">
              <a:lnSpc>
                <a:spcPts val="4725"/>
              </a:lnSpc>
              <a:buFont typeface="Arial"/>
              <a:buChar char="⚬"/>
            </a:pPr>
            <a:r>
              <a:rPr lang="en-US" sz="3500" dirty="0" err="1">
                <a:solidFill>
                  <a:srgbClr val="000000"/>
                </a:solidFill>
                <a:latin typeface="Exo 2 Light"/>
              </a:rPr>
              <a:t>Tarief</a:t>
            </a:r>
            <a:r>
              <a:rPr lang="en-US" sz="3500" dirty="0">
                <a:solidFill>
                  <a:srgbClr val="000000"/>
                </a:solidFill>
                <a:latin typeface="Exo 2 Light"/>
              </a:rPr>
              <a:t> km </a:t>
            </a:r>
            <a:r>
              <a:rPr lang="en-US" sz="3500" dirty="0" err="1">
                <a:solidFill>
                  <a:srgbClr val="000000"/>
                </a:solidFill>
                <a:latin typeface="Exo 2 Light"/>
              </a:rPr>
              <a:t>vergoeding</a:t>
            </a:r>
            <a:r>
              <a:rPr lang="en-US" sz="3500" dirty="0">
                <a:solidFill>
                  <a:srgbClr val="000000"/>
                </a:solidFill>
                <a:latin typeface="Exo 2 Light"/>
              </a:rPr>
              <a:t> </a:t>
            </a:r>
            <a:r>
              <a:rPr lang="en-US" sz="3500" dirty="0" err="1">
                <a:solidFill>
                  <a:srgbClr val="000000"/>
                </a:solidFill>
                <a:latin typeface="Exo 2 Light"/>
              </a:rPr>
              <a:t>wordt</a:t>
            </a:r>
            <a:r>
              <a:rPr lang="en-US" sz="3500" dirty="0">
                <a:solidFill>
                  <a:srgbClr val="000000"/>
                </a:solidFill>
                <a:latin typeface="Exo 2 Light"/>
              </a:rPr>
              <a:t> per </a:t>
            </a:r>
            <a:r>
              <a:rPr lang="en-US" sz="3500" dirty="0" err="1">
                <a:solidFill>
                  <a:srgbClr val="000000"/>
                </a:solidFill>
                <a:latin typeface="Exo 2 Light"/>
              </a:rPr>
              <a:t>kwartaal</a:t>
            </a:r>
            <a:r>
              <a:rPr lang="en-US" sz="3500" dirty="0">
                <a:solidFill>
                  <a:srgbClr val="000000"/>
                </a:solidFill>
                <a:latin typeface="Exo 2 Light"/>
              </a:rPr>
              <a:t> </a:t>
            </a:r>
            <a:r>
              <a:rPr lang="en-US" sz="3500" dirty="0" err="1">
                <a:solidFill>
                  <a:srgbClr val="000000"/>
                </a:solidFill>
                <a:latin typeface="Exo 2 Light"/>
              </a:rPr>
              <a:t>aangepast</a:t>
            </a:r>
            <a:r>
              <a:rPr lang="en-US" sz="3500" dirty="0">
                <a:solidFill>
                  <a:srgbClr val="000000"/>
                </a:solidFill>
                <a:latin typeface="Exo 2 Light"/>
              </a:rPr>
              <a:t>! Dus </a:t>
            </a:r>
            <a:r>
              <a:rPr lang="en-US" sz="3500" dirty="0" err="1">
                <a:solidFill>
                  <a:srgbClr val="000000"/>
                </a:solidFill>
                <a:latin typeface="Exo 2 Light"/>
              </a:rPr>
              <a:t>bovenstaande</a:t>
            </a:r>
            <a:r>
              <a:rPr lang="en-US" sz="3500" dirty="0">
                <a:solidFill>
                  <a:srgbClr val="000000"/>
                </a:solidFill>
                <a:latin typeface="Exo 2 Light"/>
              </a:rPr>
              <a:t> </a:t>
            </a:r>
            <a:r>
              <a:rPr lang="en-US" sz="3500" dirty="0" err="1">
                <a:solidFill>
                  <a:srgbClr val="000000"/>
                </a:solidFill>
                <a:latin typeface="Exo 2 Light"/>
              </a:rPr>
              <a:t>tarieven</a:t>
            </a:r>
            <a:r>
              <a:rPr lang="en-US" sz="3500" dirty="0">
                <a:solidFill>
                  <a:srgbClr val="000000"/>
                </a:solidFill>
                <a:latin typeface="Exo 2 Light"/>
              </a:rPr>
              <a:t> </a:t>
            </a:r>
            <a:r>
              <a:rPr lang="en-US" sz="3500" dirty="0" err="1">
                <a:solidFill>
                  <a:srgbClr val="000000"/>
                </a:solidFill>
                <a:latin typeface="Exo 2 Light"/>
              </a:rPr>
              <a:t>worden</a:t>
            </a:r>
            <a:r>
              <a:rPr lang="en-US" sz="3500" dirty="0">
                <a:solidFill>
                  <a:srgbClr val="000000"/>
                </a:solidFill>
                <a:latin typeface="Exo 2 Light"/>
              </a:rPr>
              <a:t> </a:t>
            </a:r>
            <a:r>
              <a:rPr lang="en-US" sz="3500" dirty="0" err="1">
                <a:solidFill>
                  <a:srgbClr val="000000"/>
                </a:solidFill>
                <a:latin typeface="Exo 2 Light"/>
              </a:rPr>
              <a:t>na</a:t>
            </a:r>
            <a:r>
              <a:rPr lang="en-US" sz="3500" dirty="0">
                <a:solidFill>
                  <a:srgbClr val="000000"/>
                </a:solidFill>
                <a:latin typeface="Exo 2 Light"/>
              </a:rPr>
              <a:t> 30/6/23 </a:t>
            </a:r>
            <a:r>
              <a:rPr lang="en-US" sz="3500" dirty="0" err="1">
                <a:solidFill>
                  <a:srgbClr val="000000"/>
                </a:solidFill>
                <a:latin typeface="Exo 2 Light"/>
              </a:rPr>
              <a:t>herbekeken</a:t>
            </a:r>
            <a:r>
              <a:rPr lang="en-US" sz="3500" dirty="0">
                <a:solidFill>
                  <a:srgbClr val="000000"/>
                </a:solidFill>
                <a:latin typeface="Exo 2 Light"/>
              </a:rPr>
              <a:t>. </a:t>
            </a:r>
          </a:p>
          <a:p>
            <a:pPr algn="just">
              <a:lnSpc>
                <a:spcPts val="4725"/>
              </a:lnSpc>
            </a:pPr>
            <a:endParaRPr lang="en-US" sz="3500" dirty="0">
              <a:solidFill>
                <a:srgbClr val="000000"/>
              </a:solidFill>
              <a:latin typeface="Exo 2 Ligh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804388" y="1133475"/>
            <a:ext cx="12867977" cy="730250"/>
          </a:xfrm>
          <a:prstGeom prst="rect">
            <a:avLst/>
          </a:prstGeom>
        </p:spPr>
        <p:txBody>
          <a:bodyPr lIns="0" tIns="0" rIns="0" bIns="0" rtlCol="0" anchor="t">
            <a:spAutoFit/>
          </a:bodyPr>
          <a:lstStyle/>
          <a:p>
            <a:pPr algn="ctr">
              <a:lnSpc>
                <a:spcPts val="5499"/>
              </a:lnSpc>
              <a:spcBef>
                <a:spcPct val="0"/>
              </a:spcBef>
            </a:pPr>
            <a:r>
              <a:rPr lang="en-US" sz="5499">
                <a:solidFill>
                  <a:srgbClr val="000000"/>
                </a:solidFill>
                <a:latin typeface="Exo 2 Bold"/>
              </a:rPr>
              <a:t>Vergoeding: reële kilometervergoeding</a:t>
            </a:r>
          </a:p>
        </p:txBody>
      </p:sp>
      <p:sp>
        <p:nvSpPr>
          <p:cNvPr id="3" name="TextBox 3"/>
          <p:cNvSpPr txBox="1"/>
          <p:nvPr/>
        </p:nvSpPr>
        <p:spPr>
          <a:xfrm>
            <a:off x="1028700" y="2419350"/>
            <a:ext cx="16230600" cy="5365443"/>
          </a:xfrm>
          <a:prstGeom prst="rect">
            <a:avLst/>
          </a:prstGeom>
        </p:spPr>
        <p:txBody>
          <a:bodyPr lIns="0" tIns="0" rIns="0" bIns="0" rtlCol="0" anchor="t">
            <a:spAutoFit/>
          </a:bodyPr>
          <a:lstStyle/>
          <a:p>
            <a:pPr algn="just">
              <a:lnSpc>
                <a:spcPts val="4725"/>
              </a:lnSpc>
            </a:pPr>
            <a:r>
              <a:rPr lang="en-US" sz="3500" dirty="0">
                <a:solidFill>
                  <a:srgbClr val="000000"/>
                </a:solidFill>
                <a:latin typeface="Exo 2 Light"/>
              </a:rPr>
              <a:t>= </a:t>
            </a:r>
            <a:r>
              <a:rPr lang="en-US" sz="3500" dirty="0" err="1">
                <a:solidFill>
                  <a:srgbClr val="000000"/>
                </a:solidFill>
                <a:latin typeface="Exo 2 Light"/>
              </a:rPr>
              <a:t>Vooral</a:t>
            </a:r>
            <a:r>
              <a:rPr lang="en-US" sz="3500" dirty="0">
                <a:solidFill>
                  <a:srgbClr val="000000"/>
                </a:solidFill>
                <a:latin typeface="Exo 2 Light"/>
              </a:rPr>
              <a:t> </a:t>
            </a:r>
            <a:r>
              <a:rPr lang="en-US" sz="3500" dirty="0" err="1">
                <a:solidFill>
                  <a:srgbClr val="000000"/>
                </a:solidFill>
                <a:latin typeface="Exo 2 Light"/>
              </a:rPr>
              <a:t>voordelig</a:t>
            </a:r>
            <a:r>
              <a:rPr lang="en-US" sz="3500" dirty="0">
                <a:solidFill>
                  <a:srgbClr val="000000"/>
                </a:solidFill>
                <a:latin typeface="Exo 2 Light"/>
              </a:rPr>
              <a:t> </a:t>
            </a:r>
            <a:r>
              <a:rPr lang="en-US" sz="3500" dirty="0" err="1">
                <a:solidFill>
                  <a:srgbClr val="000000"/>
                </a:solidFill>
                <a:latin typeface="Exo 2 Light"/>
              </a:rPr>
              <a:t>voor</a:t>
            </a:r>
            <a:r>
              <a:rPr lang="en-US" sz="3500" dirty="0">
                <a:solidFill>
                  <a:srgbClr val="000000"/>
                </a:solidFill>
                <a:latin typeface="Exo 2 Light"/>
              </a:rPr>
              <a:t> </a:t>
            </a:r>
            <a:r>
              <a:rPr lang="en-US" sz="3500" dirty="0" err="1">
                <a:solidFill>
                  <a:srgbClr val="000000"/>
                </a:solidFill>
                <a:latin typeface="Exo 2 Light"/>
              </a:rPr>
              <a:t>vrijwilligers</a:t>
            </a:r>
            <a:r>
              <a:rPr lang="en-US" sz="3500" dirty="0">
                <a:solidFill>
                  <a:srgbClr val="000000"/>
                </a:solidFill>
                <a:latin typeface="Exo 2 Light"/>
              </a:rPr>
              <a:t> die </a:t>
            </a:r>
            <a:r>
              <a:rPr lang="en-US" sz="3500" dirty="0" err="1">
                <a:solidFill>
                  <a:srgbClr val="000000"/>
                </a:solidFill>
                <a:latin typeface="Exo 2 Light"/>
              </a:rPr>
              <a:t>veel</a:t>
            </a:r>
            <a:r>
              <a:rPr lang="en-US" sz="3500" dirty="0">
                <a:solidFill>
                  <a:srgbClr val="000000"/>
                </a:solidFill>
                <a:latin typeface="Exo 2 Light"/>
              </a:rPr>
              <a:t> </a:t>
            </a:r>
            <a:r>
              <a:rPr lang="en-US" sz="3500" dirty="0" err="1">
                <a:solidFill>
                  <a:srgbClr val="000000"/>
                </a:solidFill>
                <a:latin typeface="Exo 2 Light"/>
              </a:rPr>
              <a:t>verplaatsingen</a:t>
            </a:r>
            <a:r>
              <a:rPr lang="en-US" sz="3500" dirty="0">
                <a:solidFill>
                  <a:srgbClr val="000000"/>
                </a:solidFill>
                <a:latin typeface="Exo 2 Light"/>
              </a:rPr>
              <a:t> </a:t>
            </a:r>
            <a:r>
              <a:rPr lang="en-US" sz="3500" dirty="0" err="1">
                <a:solidFill>
                  <a:srgbClr val="000000"/>
                </a:solidFill>
                <a:latin typeface="Exo 2 Light"/>
              </a:rPr>
              <a:t>doen</a:t>
            </a:r>
            <a:r>
              <a:rPr lang="en-US" sz="3500" dirty="0">
                <a:solidFill>
                  <a:srgbClr val="000000"/>
                </a:solidFill>
                <a:latin typeface="Exo 2 Light"/>
              </a:rPr>
              <a:t> met eigen </a:t>
            </a:r>
            <a:r>
              <a:rPr lang="en-US" sz="3500" dirty="0" err="1">
                <a:solidFill>
                  <a:srgbClr val="000000"/>
                </a:solidFill>
                <a:latin typeface="Exo 2 Light"/>
              </a:rPr>
              <a:t>wagen</a:t>
            </a:r>
            <a:r>
              <a:rPr lang="en-US" sz="3500" dirty="0">
                <a:solidFill>
                  <a:srgbClr val="000000"/>
                </a:solidFill>
                <a:latin typeface="Exo 2 Light"/>
              </a:rPr>
              <a:t> </a:t>
            </a:r>
            <a:r>
              <a:rPr lang="en-US" sz="3500" dirty="0" err="1">
                <a:solidFill>
                  <a:srgbClr val="000000"/>
                </a:solidFill>
                <a:latin typeface="Exo 2 Light"/>
              </a:rPr>
              <a:t>en</a:t>
            </a:r>
            <a:r>
              <a:rPr lang="en-US" sz="3500" dirty="0">
                <a:solidFill>
                  <a:srgbClr val="000000"/>
                </a:solidFill>
                <a:latin typeface="Exo 2 Light"/>
              </a:rPr>
              <a:t> </a:t>
            </a:r>
            <a:r>
              <a:rPr lang="en-US" sz="3500" dirty="0" err="1">
                <a:solidFill>
                  <a:srgbClr val="000000"/>
                </a:solidFill>
                <a:latin typeface="Exo 2 Light"/>
              </a:rPr>
              <a:t>niet</a:t>
            </a:r>
            <a:r>
              <a:rPr lang="en-US" sz="3500" dirty="0">
                <a:solidFill>
                  <a:srgbClr val="000000"/>
                </a:solidFill>
                <a:latin typeface="Exo 2 Light"/>
              </a:rPr>
              <a:t> </a:t>
            </a:r>
            <a:r>
              <a:rPr lang="en-US" sz="3500" dirty="0" err="1">
                <a:solidFill>
                  <a:srgbClr val="000000"/>
                </a:solidFill>
                <a:latin typeface="Exo 2 Light"/>
              </a:rPr>
              <a:t>vallen</a:t>
            </a:r>
            <a:r>
              <a:rPr lang="en-US" sz="3500" dirty="0">
                <a:solidFill>
                  <a:srgbClr val="000000"/>
                </a:solidFill>
                <a:latin typeface="Exo 2 Light"/>
              </a:rPr>
              <a:t> </a:t>
            </a:r>
            <a:r>
              <a:rPr lang="en-US" sz="3500" dirty="0" err="1">
                <a:solidFill>
                  <a:srgbClr val="000000"/>
                </a:solidFill>
                <a:latin typeface="Exo 2 Light"/>
              </a:rPr>
              <a:t>onder</a:t>
            </a:r>
            <a:r>
              <a:rPr lang="en-US" sz="3500" dirty="0">
                <a:solidFill>
                  <a:srgbClr val="000000"/>
                </a:solidFill>
                <a:latin typeface="Exo 2 Light"/>
              </a:rPr>
              <a:t> de </a:t>
            </a:r>
            <a:r>
              <a:rPr lang="en-US" sz="3500" dirty="0" err="1">
                <a:solidFill>
                  <a:srgbClr val="000000"/>
                </a:solidFill>
                <a:latin typeface="Exo 2 Light"/>
              </a:rPr>
              <a:t>regelgeving</a:t>
            </a:r>
            <a:r>
              <a:rPr lang="en-US" sz="3500" dirty="0">
                <a:solidFill>
                  <a:srgbClr val="000000"/>
                </a:solidFill>
                <a:latin typeface="Exo 2 Light"/>
              </a:rPr>
              <a:t> van het </a:t>
            </a:r>
            <a:r>
              <a:rPr lang="en-US" sz="3500" dirty="0" err="1">
                <a:solidFill>
                  <a:srgbClr val="000000"/>
                </a:solidFill>
                <a:latin typeface="Exo 2 Light"/>
              </a:rPr>
              <a:t>verhoogde</a:t>
            </a:r>
            <a:r>
              <a:rPr lang="en-US" sz="3500" dirty="0">
                <a:solidFill>
                  <a:srgbClr val="000000"/>
                </a:solidFill>
                <a:latin typeface="Exo 2 Light"/>
              </a:rPr>
              <a:t> </a:t>
            </a:r>
            <a:r>
              <a:rPr lang="en-US" sz="3500" dirty="0" err="1">
                <a:solidFill>
                  <a:srgbClr val="000000"/>
                </a:solidFill>
                <a:latin typeface="Exo 2 Light"/>
              </a:rPr>
              <a:t>kilometerbedrag</a:t>
            </a:r>
            <a:r>
              <a:rPr lang="en-US" sz="3500" dirty="0">
                <a:solidFill>
                  <a:srgbClr val="000000"/>
                </a:solidFill>
                <a:latin typeface="Exo 2 Light"/>
              </a:rPr>
              <a:t>.</a:t>
            </a:r>
          </a:p>
          <a:p>
            <a:pPr>
              <a:lnSpc>
                <a:spcPts val="4725"/>
              </a:lnSpc>
            </a:pPr>
            <a:endParaRPr lang="en-US" sz="3500" dirty="0">
              <a:solidFill>
                <a:srgbClr val="000000"/>
              </a:solidFill>
              <a:latin typeface="Exo 2 Light"/>
            </a:endParaRPr>
          </a:p>
          <a:p>
            <a:pPr marL="755651" lvl="1" indent="-377825">
              <a:lnSpc>
                <a:spcPts val="4725"/>
              </a:lnSpc>
              <a:buFont typeface="Arial"/>
              <a:buChar char="•"/>
            </a:pPr>
            <a:r>
              <a:rPr lang="en-US" sz="3500" dirty="0">
                <a:solidFill>
                  <a:srgbClr val="000000"/>
                </a:solidFill>
                <a:latin typeface="Exo 2 Light"/>
              </a:rPr>
              <a:t>Meestal </a:t>
            </a:r>
            <a:r>
              <a:rPr lang="en-US" sz="3500" dirty="0" err="1">
                <a:solidFill>
                  <a:srgbClr val="000000"/>
                </a:solidFill>
                <a:latin typeface="Exo 2 Light"/>
              </a:rPr>
              <a:t>niet</a:t>
            </a:r>
            <a:r>
              <a:rPr lang="en-US" sz="3500" dirty="0">
                <a:solidFill>
                  <a:srgbClr val="000000"/>
                </a:solidFill>
                <a:latin typeface="Exo 2 Light"/>
              </a:rPr>
              <a:t> </a:t>
            </a:r>
            <a:r>
              <a:rPr lang="en-US" sz="3500" dirty="0" err="1">
                <a:solidFill>
                  <a:srgbClr val="000000"/>
                </a:solidFill>
                <a:latin typeface="Exo 2 Light"/>
              </a:rPr>
              <a:t>combineerbaar</a:t>
            </a:r>
            <a:r>
              <a:rPr lang="en-US" sz="3500" dirty="0">
                <a:solidFill>
                  <a:srgbClr val="000000"/>
                </a:solidFill>
                <a:latin typeface="Exo 2 Light"/>
              </a:rPr>
              <a:t> met </a:t>
            </a:r>
            <a:r>
              <a:rPr lang="en-US" sz="3500" dirty="0" err="1">
                <a:solidFill>
                  <a:srgbClr val="000000"/>
                </a:solidFill>
                <a:latin typeface="Exo 2 Light"/>
              </a:rPr>
              <a:t>forfaitaire</a:t>
            </a:r>
            <a:r>
              <a:rPr lang="en-US" sz="3500" dirty="0">
                <a:solidFill>
                  <a:srgbClr val="000000"/>
                </a:solidFill>
                <a:latin typeface="Exo 2 Light"/>
              </a:rPr>
              <a:t> </a:t>
            </a:r>
            <a:r>
              <a:rPr lang="en-US" sz="3500" dirty="0" err="1">
                <a:solidFill>
                  <a:srgbClr val="000000"/>
                </a:solidFill>
                <a:latin typeface="Exo 2 Light"/>
              </a:rPr>
              <a:t>vergoeding</a:t>
            </a:r>
            <a:endParaRPr lang="en-US" sz="3500" dirty="0">
              <a:solidFill>
                <a:srgbClr val="000000"/>
              </a:solidFill>
              <a:latin typeface="Exo 2 Light"/>
            </a:endParaRPr>
          </a:p>
          <a:p>
            <a:pPr marL="755651" lvl="1" indent="-377825">
              <a:lnSpc>
                <a:spcPts val="4725"/>
              </a:lnSpc>
              <a:buFont typeface="Arial"/>
              <a:buChar char="•"/>
            </a:pPr>
            <a:r>
              <a:rPr lang="en-US" sz="3500" dirty="0" err="1">
                <a:solidFill>
                  <a:srgbClr val="000000"/>
                </a:solidFill>
                <a:latin typeface="Exo 2 Light"/>
              </a:rPr>
              <a:t>Maximumtarieven</a:t>
            </a:r>
            <a:r>
              <a:rPr lang="en-US" sz="3500" dirty="0">
                <a:solidFill>
                  <a:srgbClr val="000000"/>
                </a:solidFill>
                <a:latin typeface="Exo 2 Light"/>
              </a:rPr>
              <a:t>: </a:t>
            </a:r>
          </a:p>
          <a:p>
            <a:pPr marL="1511301" lvl="2" indent="-503767">
              <a:lnSpc>
                <a:spcPts val="4725"/>
              </a:lnSpc>
              <a:buFont typeface="Arial"/>
              <a:buChar char="⚬"/>
            </a:pPr>
            <a:r>
              <a:rPr lang="en-US" sz="3500" dirty="0" err="1">
                <a:solidFill>
                  <a:srgbClr val="000000"/>
                </a:solidFill>
                <a:latin typeface="Exo 2 Light"/>
              </a:rPr>
              <a:t>Verplaatsingen</a:t>
            </a:r>
            <a:r>
              <a:rPr lang="en-US" sz="3500" dirty="0">
                <a:solidFill>
                  <a:srgbClr val="000000"/>
                </a:solidFill>
                <a:latin typeface="Exo 2 Light"/>
              </a:rPr>
              <a:t> met eigen auto-, motor- of </a:t>
            </a:r>
            <a:r>
              <a:rPr lang="en-US" sz="3500" dirty="0" err="1">
                <a:solidFill>
                  <a:srgbClr val="000000"/>
                </a:solidFill>
                <a:latin typeface="Exo 2 Light"/>
              </a:rPr>
              <a:t>bromfiets</a:t>
            </a:r>
            <a:r>
              <a:rPr lang="en-US" sz="3500" dirty="0">
                <a:solidFill>
                  <a:srgbClr val="000000"/>
                </a:solidFill>
                <a:latin typeface="Exo 2 Light"/>
              </a:rPr>
              <a:t>: max. 0,4246 €/km </a:t>
            </a:r>
          </a:p>
          <a:p>
            <a:pPr marL="1511301" lvl="2" indent="-503767">
              <a:lnSpc>
                <a:spcPts val="4725"/>
              </a:lnSpc>
              <a:buFont typeface="Arial"/>
              <a:buChar char="⚬"/>
            </a:pPr>
            <a:r>
              <a:rPr lang="en-US" sz="3500" dirty="0" err="1">
                <a:solidFill>
                  <a:srgbClr val="000000"/>
                </a:solidFill>
                <a:latin typeface="Exo 2 Light"/>
              </a:rPr>
              <a:t>Verplaatsingen</a:t>
            </a:r>
            <a:r>
              <a:rPr lang="en-US" sz="3500" dirty="0">
                <a:solidFill>
                  <a:srgbClr val="000000"/>
                </a:solidFill>
                <a:latin typeface="Exo 2 Light"/>
              </a:rPr>
              <a:t> met </a:t>
            </a:r>
            <a:r>
              <a:rPr lang="en-US" sz="3500" dirty="0" err="1">
                <a:solidFill>
                  <a:srgbClr val="000000"/>
                </a:solidFill>
                <a:latin typeface="Exo 2 Light"/>
              </a:rPr>
              <a:t>fiets</a:t>
            </a:r>
            <a:r>
              <a:rPr lang="en-US" sz="3500" dirty="0">
                <a:solidFill>
                  <a:srgbClr val="000000"/>
                </a:solidFill>
                <a:latin typeface="Exo 2 Light"/>
              </a:rPr>
              <a:t>: 0,25€/km</a:t>
            </a:r>
          </a:p>
          <a:p>
            <a:pPr marL="1511301" lvl="2" indent="-503767">
              <a:lnSpc>
                <a:spcPts val="4725"/>
              </a:lnSpc>
              <a:buFont typeface="Arial"/>
              <a:buChar char="⚬"/>
            </a:pPr>
            <a:r>
              <a:rPr lang="en-US" sz="3500" dirty="0" err="1">
                <a:solidFill>
                  <a:srgbClr val="000000"/>
                </a:solidFill>
                <a:latin typeface="Exo 2 Light"/>
              </a:rPr>
              <a:t>Tarief</a:t>
            </a:r>
            <a:r>
              <a:rPr lang="en-US" sz="3500" dirty="0">
                <a:solidFill>
                  <a:srgbClr val="000000"/>
                </a:solidFill>
                <a:latin typeface="Exo 2 Light"/>
              </a:rPr>
              <a:t> van km </a:t>
            </a:r>
            <a:r>
              <a:rPr lang="en-US" sz="3500" dirty="0" err="1">
                <a:solidFill>
                  <a:srgbClr val="000000"/>
                </a:solidFill>
                <a:latin typeface="Exo 2 Light"/>
              </a:rPr>
              <a:t>vergoeding</a:t>
            </a:r>
            <a:r>
              <a:rPr lang="en-US" sz="3500" dirty="0">
                <a:solidFill>
                  <a:srgbClr val="000000"/>
                </a:solidFill>
                <a:latin typeface="Exo 2 Light"/>
              </a:rPr>
              <a:t> </a:t>
            </a:r>
            <a:r>
              <a:rPr lang="en-US" sz="3500" dirty="0" err="1">
                <a:solidFill>
                  <a:srgbClr val="000000"/>
                </a:solidFill>
                <a:latin typeface="Exo 2 Light"/>
              </a:rPr>
              <a:t>wordt</a:t>
            </a:r>
            <a:r>
              <a:rPr lang="en-US" sz="3500" dirty="0">
                <a:solidFill>
                  <a:srgbClr val="000000"/>
                </a:solidFill>
                <a:latin typeface="Exo 2 Light"/>
              </a:rPr>
              <a:t> per </a:t>
            </a:r>
            <a:r>
              <a:rPr lang="en-US" sz="3500" dirty="0" err="1">
                <a:solidFill>
                  <a:srgbClr val="000000"/>
                </a:solidFill>
                <a:latin typeface="Exo 2 Light"/>
              </a:rPr>
              <a:t>kwartaal</a:t>
            </a:r>
            <a:r>
              <a:rPr lang="en-US" sz="3500" dirty="0">
                <a:solidFill>
                  <a:srgbClr val="000000"/>
                </a:solidFill>
                <a:latin typeface="Exo 2 Light"/>
              </a:rPr>
              <a:t> </a:t>
            </a:r>
            <a:r>
              <a:rPr lang="en-US" sz="3500" dirty="0" err="1">
                <a:solidFill>
                  <a:srgbClr val="000000"/>
                </a:solidFill>
                <a:latin typeface="Exo 2 Light"/>
              </a:rPr>
              <a:t>aangepast</a:t>
            </a:r>
            <a:endParaRPr lang="en-US" sz="3500" dirty="0">
              <a:solidFill>
                <a:srgbClr val="000000"/>
              </a:solidFill>
              <a:latin typeface="Exo 2 Light"/>
            </a:endParaRPr>
          </a:p>
          <a:p>
            <a:pPr marL="1511301" lvl="2" indent="-503767">
              <a:lnSpc>
                <a:spcPts val="4725"/>
              </a:lnSpc>
              <a:buFont typeface="Arial"/>
              <a:buChar char="⚬"/>
            </a:pPr>
            <a:r>
              <a:rPr lang="en-US" sz="3500" dirty="0" err="1">
                <a:solidFill>
                  <a:srgbClr val="000000"/>
                </a:solidFill>
                <a:latin typeface="Exo 2 Light"/>
              </a:rPr>
              <a:t>Openbaar</a:t>
            </a:r>
            <a:r>
              <a:rPr lang="en-US" sz="3500" dirty="0">
                <a:solidFill>
                  <a:srgbClr val="000000"/>
                </a:solidFill>
                <a:latin typeface="Exo 2 Light"/>
              </a:rPr>
              <a:t> </a:t>
            </a:r>
            <a:r>
              <a:rPr lang="en-US" sz="3500" dirty="0" err="1">
                <a:solidFill>
                  <a:srgbClr val="000000"/>
                </a:solidFill>
                <a:latin typeface="Exo 2 Light"/>
              </a:rPr>
              <a:t>vervoer</a:t>
            </a:r>
            <a:r>
              <a:rPr lang="en-US" sz="3500" dirty="0">
                <a:solidFill>
                  <a:srgbClr val="000000"/>
                </a:solidFill>
                <a:latin typeface="Exo 2 Light"/>
              </a:rPr>
              <a:t>: </a:t>
            </a:r>
            <a:r>
              <a:rPr lang="en-US" sz="3500" dirty="0" err="1">
                <a:solidFill>
                  <a:srgbClr val="000000"/>
                </a:solidFill>
                <a:latin typeface="Exo 2 Light"/>
              </a:rPr>
              <a:t>ahv</a:t>
            </a:r>
            <a:r>
              <a:rPr lang="en-US" sz="3500" dirty="0">
                <a:solidFill>
                  <a:srgbClr val="000000"/>
                </a:solidFill>
                <a:latin typeface="Exo 2 Light"/>
              </a:rPr>
              <a:t> </a:t>
            </a:r>
            <a:r>
              <a:rPr lang="en-US" sz="3500" dirty="0" err="1">
                <a:solidFill>
                  <a:srgbClr val="000000"/>
                </a:solidFill>
                <a:latin typeface="Exo 2 Light"/>
              </a:rPr>
              <a:t>vervoersbewijs</a:t>
            </a:r>
            <a:r>
              <a:rPr lang="en-US" sz="3500" dirty="0">
                <a:solidFill>
                  <a:srgbClr val="000000"/>
                </a:solidFill>
                <a:latin typeface="Exo 2 Light"/>
              </a:rPr>
              <a:t> </a:t>
            </a:r>
            <a:r>
              <a:rPr lang="en-US" sz="3500" dirty="0" err="1">
                <a:solidFill>
                  <a:srgbClr val="000000"/>
                </a:solidFill>
                <a:latin typeface="Exo 2 Light"/>
              </a:rPr>
              <a:t>kan</a:t>
            </a:r>
            <a:r>
              <a:rPr lang="en-US" sz="3500" dirty="0">
                <a:solidFill>
                  <a:srgbClr val="000000"/>
                </a:solidFill>
                <a:latin typeface="Exo 2 Light"/>
              </a:rPr>
              <a:t> je hele </a:t>
            </a:r>
            <a:r>
              <a:rPr lang="en-US" sz="3500" dirty="0" err="1">
                <a:solidFill>
                  <a:srgbClr val="000000"/>
                </a:solidFill>
                <a:latin typeface="Exo 2 Light"/>
              </a:rPr>
              <a:t>bedrag</a:t>
            </a:r>
            <a:r>
              <a:rPr lang="en-US" sz="3500" dirty="0">
                <a:solidFill>
                  <a:srgbClr val="000000"/>
                </a:solidFill>
                <a:latin typeface="Exo 2 Light"/>
              </a:rPr>
              <a:t> </a:t>
            </a:r>
            <a:r>
              <a:rPr lang="en-US" sz="3500" dirty="0" err="1">
                <a:solidFill>
                  <a:srgbClr val="000000"/>
                </a:solidFill>
                <a:latin typeface="Exo 2 Light"/>
              </a:rPr>
              <a:t>terugbetalen</a:t>
            </a:r>
            <a:endParaRPr lang="en-US" sz="3500" dirty="0">
              <a:solidFill>
                <a:srgbClr val="000000"/>
              </a:solidFill>
              <a:latin typeface="Exo 2 Ligh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272378" y="1133475"/>
            <a:ext cx="11931997" cy="730250"/>
          </a:xfrm>
          <a:prstGeom prst="rect">
            <a:avLst/>
          </a:prstGeom>
        </p:spPr>
        <p:txBody>
          <a:bodyPr lIns="0" tIns="0" rIns="0" bIns="0" rtlCol="0" anchor="t">
            <a:spAutoFit/>
          </a:bodyPr>
          <a:lstStyle/>
          <a:p>
            <a:pPr algn="ctr">
              <a:lnSpc>
                <a:spcPts val="5499"/>
              </a:lnSpc>
              <a:spcBef>
                <a:spcPct val="0"/>
              </a:spcBef>
            </a:pPr>
            <a:r>
              <a:rPr lang="en-US" sz="5499">
                <a:solidFill>
                  <a:srgbClr val="000000"/>
                </a:solidFill>
                <a:latin typeface="Exo 2 Bold"/>
              </a:rPr>
              <a:t>Vergoeding: reële kostenvergoeding</a:t>
            </a:r>
          </a:p>
        </p:txBody>
      </p:sp>
      <p:sp>
        <p:nvSpPr>
          <p:cNvPr id="3" name="TextBox 3"/>
          <p:cNvSpPr txBox="1"/>
          <p:nvPr/>
        </p:nvSpPr>
        <p:spPr>
          <a:xfrm>
            <a:off x="1028700" y="2419350"/>
            <a:ext cx="16230600" cy="5391150"/>
          </a:xfrm>
          <a:prstGeom prst="rect">
            <a:avLst/>
          </a:prstGeom>
        </p:spPr>
        <p:txBody>
          <a:bodyPr lIns="0" tIns="0" rIns="0" bIns="0" rtlCol="0" anchor="t">
            <a:spAutoFit/>
          </a:bodyPr>
          <a:lstStyle/>
          <a:p>
            <a:pPr algn="just">
              <a:lnSpc>
                <a:spcPts val="4725"/>
              </a:lnSpc>
            </a:pPr>
            <a:r>
              <a:rPr lang="en-US" sz="3500">
                <a:solidFill>
                  <a:srgbClr val="000000"/>
                </a:solidFill>
                <a:latin typeface="Exo 2 Light"/>
              </a:rPr>
              <a:t>= Kosten die niet zorggebonden zijn, zoals hotelkosten, reiskosten (vliegtuigtickets), inkomtickets, horecatickets. Kunnen enkel betaald worden via vrij besteedbaar deel van PAB of PVB. </a:t>
            </a:r>
          </a:p>
          <a:p>
            <a:pPr algn="just">
              <a:lnSpc>
                <a:spcPts val="4725"/>
              </a:lnSpc>
            </a:pPr>
            <a:endParaRPr lang="en-US" sz="3500">
              <a:solidFill>
                <a:srgbClr val="000000"/>
              </a:solidFill>
              <a:latin typeface="Exo 2 Light"/>
            </a:endParaRPr>
          </a:p>
          <a:p>
            <a:pPr algn="just">
              <a:lnSpc>
                <a:spcPts val="4725"/>
              </a:lnSpc>
            </a:pPr>
            <a:r>
              <a:rPr lang="en-US" sz="3500">
                <a:solidFill>
                  <a:srgbClr val="000000"/>
                </a:solidFill>
                <a:latin typeface="Exo 2 Light"/>
              </a:rPr>
              <a:t>! Het soort contract moet bij elke vrijwilligersorganisatie hetzelfde zijn. Als je bij een organisatie koos voor 'geen vergoeding', moet je bij de anderen ook kiezen voor 'geen vergoeding'. De systemen zijn niet combineerbaar. </a:t>
            </a:r>
          </a:p>
          <a:p>
            <a:pPr algn="just">
              <a:lnSpc>
                <a:spcPts val="4725"/>
              </a:lnSpc>
            </a:pPr>
            <a:r>
              <a:rPr lang="en-US" sz="3500">
                <a:solidFill>
                  <a:srgbClr val="000000"/>
                </a:solidFill>
                <a:latin typeface="Exo 2 Light"/>
              </a:rPr>
              <a:t>         Vb: Vrijwilliger die een reële vergoeding ontvangt, kan die niet combineren</a:t>
            </a:r>
          </a:p>
          <a:p>
            <a:pPr algn="just">
              <a:lnSpc>
                <a:spcPts val="4725"/>
              </a:lnSpc>
            </a:pPr>
            <a:r>
              <a:rPr lang="en-US" sz="3500">
                <a:solidFill>
                  <a:srgbClr val="000000"/>
                </a:solidFill>
                <a:latin typeface="Exo 2 Light"/>
              </a:rPr>
              <a:t>                 met de forfaitaire vergoeding bij een andere organisatie.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5451966" y="1133475"/>
            <a:ext cx="7572821" cy="730250"/>
          </a:xfrm>
          <a:prstGeom prst="rect">
            <a:avLst/>
          </a:prstGeom>
        </p:spPr>
        <p:txBody>
          <a:bodyPr lIns="0" tIns="0" rIns="0" bIns="0" rtlCol="0" anchor="t">
            <a:spAutoFit/>
          </a:bodyPr>
          <a:lstStyle/>
          <a:p>
            <a:pPr algn="ctr">
              <a:lnSpc>
                <a:spcPts val="5499"/>
              </a:lnSpc>
              <a:spcBef>
                <a:spcPct val="0"/>
              </a:spcBef>
            </a:pPr>
            <a:r>
              <a:rPr lang="en-US" sz="5499">
                <a:solidFill>
                  <a:srgbClr val="000000"/>
                </a:solidFill>
                <a:latin typeface="Exo 2 Bold"/>
              </a:rPr>
              <a:t>Wat bij overschrijding?</a:t>
            </a:r>
          </a:p>
        </p:txBody>
      </p:sp>
      <p:sp>
        <p:nvSpPr>
          <p:cNvPr id="3" name="TextBox 3"/>
          <p:cNvSpPr txBox="1"/>
          <p:nvPr/>
        </p:nvSpPr>
        <p:spPr>
          <a:xfrm>
            <a:off x="1028700" y="2419350"/>
            <a:ext cx="16230600" cy="5391150"/>
          </a:xfrm>
          <a:prstGeom prst="rect">
            <a:avLst/>
          </a:prstGeom>
        </p:spPr>
        <p:txBody>
          <a:bodyPr lIns="0" tIns="0" rIns="0" bIns="0" rtlCol="0" anchor="t">
            <a:spAutoFit/>
          </a:bodyPr>
          <a:lstStyle/>
          <a:p>
            <a:pPr algn="just">
              <a:lnSpc>
                <a:spcPts val="4725"/>
              </a:lnSpc>
            </a:pPr>
            <a:r>
              <a:rPr lang="en-US" sz="3500">
                <a:solidFill>
                  <a:srgbClr val="000000"/>
                </a:solidFill>
                <a:latin typeface="Exo 2 Light"/>
              </a:rPr>
              <a:t>Als vrijwilliger maximale forfaitaire kostenvergoeding overschrijdt, worden alle inkomsten uit het vrijwilligerswerk belastbaar. Hij moet dan het volledige bedrag opnemen in zijn belastingaangifte. Bovendien zal hij vrijwilligersstatuut verliezen en niet meer beschermd zijn door de vrijwilligerswet.</a:t>
            </a:r>
          </a:p>
          <a:p>
            <a:pPr algn="just">
              <a:lnSpc>
                <a:spcPts val="4725"/>
              </a:lnSpc>
            </a:pPr>
            <a:endParaRPr lang="en-US" sz="3500">
              <a:solidFill>
                <a:srgbClr val="000000"/>
              </a:solidFill>
              <a:latin typeface="Exo 2 Light"/>
            </a:endParaRPr>
          </a:p>
          <a:p>
            <a:pPr algn="just">
              <a:lnSpc>
                <a:spcPts val="4725"/>
              </a:lnSpc>
            </a:pPr>
            <a:r>
              <a:rPr lang="en-US" sz="3500">
                <a:solidFill>
                  <a:srgbClr val="000000"/>
                </a:solidFill>
                <a:latin typeface="Exo 2 Light"/>
              </a:rPr>
              <a:t>! Vrijwilliger moet er zelf op toezien dat het maximum niet overschrijdt. Een organisatie weet alleen wat zij vergoedt en niet wat de vrijwilliger eventueel elders ontvangt voor vrijwilligerswerk.</a:t>
            </a:r>
          </a:p>
          <a:p>
            <a:pPr algn="just">
              <a:lnSpc>
                <a:spcPts val="4725"/>
              </a:lnSpc>
            </a:pPr>
            <a:endParaRPr lang="en-US" sz="3500">
              <a:solidFill>
                <a:srgbClr val="000000"/>
              </a:solidFill>
              <a:latin typeface="Exo 2 Ligh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6985789" y="1133475"/>
            <a:ext cx="4505176" cy="730250"/>
          </a:xfrm>
          <a:prstGeom prst="rect">
            <a:avLst/>
          </a:prstGeom>
        </p:spPr>
        <p:txBody>
          <a:bodyPr lIns="0" tIns="0" rIns="0" bIns="0" rtlCol="0" anchor="t">
            <a:spAutoFit/>
          </a:bodyPr>
          <a:lstStyle/>
          <a:p>
            <a:pPr algn="ctr">
              <a:lnSpc>
                <a:spcPts val="5499"/>
              </a:lnSpc>
              <a:spcBef>
                <a:spcPct val="0"/>
              </a:spcBef>
            </a:pPr>
            <a:r>
              <a:rPr lang="en-US" sz="5499">
                <a:solidFill>
                  <a:srgbClr val="000000"/>
                </a:solidFill>
                <a:latin typeface="Exo 2 Bold"/>
              </a:rPr>
              <a:t>Administratie</a:t>
            </a:r>
          </a:p>
        </p:txBody>
      </p:sp>
      <p:sp>
        <p:nvSpPr>
          <p:cNvPr id="3" name="TextBox 3"/>
          <p:cNvSpPr txBox="1"/>
          <p:nvPr/>
        </p:nvSpPr>
        <p:spPr>
          <a:xfrm>
            <a:off x="1028700" y="2419350"/>
            <a:ext cx="16230600" cy="7776360"/>
          </a:xfrm>
          <a:prstGeom prst="rect">
            <a:avLst/>
          </a:prstGeom>
        </p:spPr>
        <p:txBody>
          <a:bodyPr lIns="0" tIns="0" rIns="0" bIns="0" rtlCol="0" anchor="t">
            <a:spAutoFit/>
          </a:bodyPr>
          <a:lstStyle/>
          <a:p>
            <a:pPr marL="755651" lvl="1" indent="-377825" algn="just">
              <a:lnSpc>
                <a:spcPts val="4725"/>
              </a:lnSpc>
              <a:buFont typeface="Arial"/>
              <a:buChar char="•"/>
            </a:pPr>
            <a:r>
              <a:rPr lang="en-US" sz="3500" dirty="0" err="1">
                <a:solidFill>
                  <a:srgbClr val="000000"/>
                </a:solidFill>
                <a:latin typeface="Exo 2 Light"/>
              </a:rPr>
              <a:t>Aanmeldingsfiche</a:t>
            </a:r>
            <a:r>
              <a:rPr lang="en-US" sz="3500" dirty="0">
                <a:solidFill>
                  <a:srgbClr val="000000"/>
                </a:solidFill>
                <a:latin typeface="Exo 2 Light"/>
              </a:rPr>
              <a:t> met </a:t>
            </a:r>
            <a:r>
              <a:rPr lang="en-US" sz="3500" dirty="0" err="1">
                <a:solidFill>
                  <a:srgbClr val="000000"/>
                </a:solidFill>
                <a:latin typeface="Exo 2 Light"/>
              </a:rPr>
              <a:t>gegevens</a:t>
            </a:r>
            <a:r>
              <a:rPr lang="en-US" sz="3500" dirty="0">
                <a:solidFill>
                  <a:srgbClr val="000000"/>
                </a:solidFill>
                <a:latin typeface="Exo 2 Light"/>
              </a:rPr>
              <a:t> </a:t>
            </a:r>
            <a:r>
              <a:rPr lang="en-US" sz="3500" dirty="0" err="1">
                <a:solidFill>
                  <a:srgbClr val="000000"/>
                </a:solidFill>
                <a:latin typeface="Exo 2 Light"/>
              </a:rPr>
              <a:t>budgethouder</a:t>
            </a:r>
            <a:endParaRPr lang="en-US" sz="3500" dirty="0">
              <a:solidFill>
                <a:srgbClr val="000000"/>
              </a:solidFill>
              <a:latin typeface="Exo 2 Light"/>
            </a:endParaRPr>
          </a:p>
          <a:p>
            <a:pPr marL="755651" lvl="1" indent="-377825" algn="just">
              <a:lnSpc>
                <a:spcPts val="4725"/>
              </a:lnSpc>
              <a:buFont typeface="Arial"/>
              <a:buChar char="•"/>
            </a:pPr>
            <a:r>
              <a:rPr lang="en-US" sz="3500" dirty="0" err="1">
                <a:solidFill>
                  <a:srgbClr val="000000"/>
                </a:solidFill>
                <a:latin typeface="Exo 2 Light"/>
              </a:rPr>
              <a:t>Aanmeldingsfiche</a:t>
            </a:r>
            <a:r>
              <a:rPr lang="en-US" sz="3500" dirty="0">
                <a:solidFill>
                  <a:srgbClr val="000000"/>
                </a:solidFill>
                <a:latin typeface="Exo 2 Light"/>
              </a:rPr>
              <a:t> met </a:t>
            </a:r>
            <a:r>
              <a:rPr lang="en-US" sz="3500" dirty="0" err="1">
                <a:solidFill>
                  <a:srgbClr val="000000"/>
                </a:solidFill>
                <a:latin typeface="Exo 2 Light"/>
              </a:rPr>
              <a:t>gegevens</a:t>
            </a:r>
            <a:r>
              <a:rPr lang="en-US" sz="3500" dirty="0">
                <a:solidFill>
                  <a:srgbClr val="000000"/>
                </a:solidFill>
                <a:latin typeface="Exo 2 Light"/>
              </a:rPr>
              <a:t> </a:t>
            </a:r>
            <a:r>
              <a:rPr lang="en-US" sz="3500" dirty="0" err="1">
                <a:solidFill>
                  <a:srgbClr val="000000"/>
                </a:solidFill>
                <a:latin typeface="Exo 2 Light"/>
              </a:rPr>
              <a:t>vrijwilliger</a:t>
            </a:r>
            <a:endParaRPr lang="en-US" sz="3500" dirty="0">
              <a:solidFill>
                <a:srgbClr val="000000"/>
              </a:solidFill>
              <a:latin typeface="Exo 2 Light"/>
            </a:endParaRPr>
          </a:p>
          <a:p>
            <a:pPr algn="just">
              <a:lnSpc>
                <a:spcPts val="4725"/>
              </a:lnSpc>
            </a:pPr>
            <a:endParaRPr lang="en-US" sz="3500" dirty="0">
              <a:solidFill>
                <a:srgbClr val="000000"/>
              </a:solidFill>
              <a:latin typeface="Exo 2 Light"/>
            </a:endParaRPr>
          </a:p>
          <a:p>
            <a:pPr algn="just">
              <a:lnSpc>
                <a:spcPts val="4725"/>
              </a:lnSpc>
            </a:pPr>
            <a:r>
              <a:rPr lang="en-US" sz="3500" dirty="0" err="1">
                <a:solidFill>
                  <a:srgbClr val="000000"/>
                </a:solidFill>
                <a:latin typeface="Exo 2 Light"/>
              </a:rPr>
              <a:t>Ondertekende</a:t>
            </a:r>
            <a:r>
              <a:rPr lang="en-US" sz="3500" dirty="0">
                <a:solidFill>
                  <a:srgbClr val="000000"/>
                </a:solidFill>
                <a:latin typeface="Exo 2 Light"/>
              </a:rPr>
              <a:t> </a:t>
            </a:r>
            <a:r>
              <a:rPr lang="en-US" sz="3500" dirty="0" err="1">
                <a:solidFill>
                  <a:srgbClr val="000000"/>
                </a:solidFill>
                <a:latin typeface="Exo 2 Light"/>
              </a:rPr>
              <a:t>overeenkomst</a:t>
            </a:r>
            <a:r>
              <a:rPr lang="en-US" sz="3500" dirty="0">
                <a:solidFill>
                  <a:srgbClr val="000000"/>
                </a:solidFill>
                <a:latin typeface="Exo 2 Light"/>
              </a:rPr>
              <a:t> BH </a:t>
            </a:r>
            <a:r>
              <a:rPr lang="en-US" sz="3500" dirty="0" err="1">
                <a:solidFill>
                  <a:srgbClr val="000000"/>
                </a:solidFill>
                <a:latin typeface="Exo 2 Light"/>
              </a:rPr>
              <a:t>en</a:t>
            </a:r>
            <a:r>
              <a:rPr lang="en-US" sz="3500" dirty="0">
                <a:solidFill>
                  <a:srgbClr val="000000"/>
                </a:solidFill>
                <a:latin typeface="Exo 2 Light"/>
              </a:rPr>
              <a:t> VWO: </a:t>
            </a:r>
            <a:r>
              <a:rPr lang="en-US" sz="3500" dirty="0" err="1">
                <a:solidFill>
                  <a:srgbClr val="000000"/>
                </a:solidFill>
                <a:latin typeface="Exo 2 Light"/>
              </a:rPr>
              <a:t>registreren</a:t>
            </a:r>
            <a:r>
              <a:rPr lang="en-US" sz="3500" dirty="0">
                <a:solidFill>
                  <a:srgbClr val="000000"/>
                </a:solidFill>
                <a:latin typeface="Exo 2 Light"/>
              </a:rPr>
              <a:t> in mijnvaph.be</a:t>
            </a:r>
          </a:p>
          <a:p>
            <a:pPr marL="755651" lvl="1" indent="-377825" algn="just">
              <a:lnSpc>
                <a:spcPts val="4725"/>
              </a:lnSpc>
              <a:buFont typeface="Arial"/>
              <a:buChar char="•"/>
            </a:pPr>
            <a:r>
              <a:rPr lang="en-US" sz="3500" dirty="0" err="1">
                <a:solidFill>
                  <a:srgbClr val="000000"/>
                </a:solidFill>
                <a:latin typeface="Exo 2 Light"/>
              </a:rPr>
              <a:t>Cashovereenkomst</a:t>
            </a:r>
            <a:r>
              <a:rPr lang="en-US" sz="3500" dirty="0">
                <a:solidFill>
                  <a:srgbClr val="000000"/>
                </a:solidFill>
                <a:latin typeface="Exo 2 Light"/>
              </a:rPr>
              <a:t> </a:t>
            </a:r>
            <a:r>
              <a:rPr lang="en-US" sz="3500" dirty="0" err="1">
                <a:solidFill>
                  <a:srgbClr val="000000"/>
                </a:solidFill>
                <a:latin typeface="Exo 2 Light"/>
              </a:rPr>
              <a:t>toevoegen</a:t>
            </a:r>
            <a:endParaRPr lang="en-US" sz="3500" dirty="0">
              <a:solidFill>
                <a:srgbClr val="000000"/>
              </a:solidFill>
              <a:latin typeface="Exo 2 Light"/>
            </a:endParaRPr>
          </a:p>
          <a:p>
            <a:pPr marL="755651" lvl="1" indent="-377825" algn="just">
              <a:lnSpc>
                <a:spcPts val="4725"/>
              </a:lnSpc>
              <a:buFont typeface="Arial"/>
              <a:buChar char="•"/>
            </a:pPr>
            <a:r>
              <a:rPr lang="en-US" sz="3500" dirty="0">
                <a:solidFill>
                  <a:srgbClr val="000000"/>
                </a:solidFill>
                <a:latin typeface="Exo 2 Light"/>
              </a:rPr>
              <a:t>Met </a:t>
            </a:r>
            <a:r>
              <a:rPr lang="en-US" sz="3500" dirty="0" err="1">
                <a:solidFill>
                  <a:srgbClr val="000000"/>
                </a:solidFill>
                <a:latin typeface="Exo 2 Light"/>
              </a:rPr>
              <a:t>een</a:t>
            </a:r>
            <a:r>
              <a:rPr lang="en-US" sz="3500" dirty="0">
                <a:solidFill>
                  <a:srgbClr val="000000"/>
                </a:solidFill>
                <a:latin typeface="Exo 2 Light"/>
              </a:rPr>
              <a:t> </a:t>
            </a:r>
            <a:r>
              <a:rPr lang="en-US" sz="3500" dirty="0" err="1">
                <a:solidFill>
                  <a:srgbClr val="000000"/>
                </a:solidFill>
                <a:latin typeface="Exo 2 Light"/>
              </a:rPr>
              <a:t>vrijwilligersorganisatie</a:t>
            </a:r>
            <a:endParaRPr lang="en-US" sz="3500" dirty="0">
              <a:solidFill>
                <a:srgbClr val="000000"/>
              </a:solidFill>
              <a:latin typeface="Exo 2 Light"/>
            </a:endParaRPr>
          </a:p>
          <a:p>
            <a:pPr algn="just">
              <a:lnSpc>
                <a:spcPts val="4725"/>
              </a:lnSpc>
            </a:pPr>
            <a:endParaRPr lang="en-US" sz="3500" dirty="0">
              <a:solidFill>
                <a:srgbClr val="000000"/>
              </a:solidFill>
              <a:latin typeface="Exo 2 Light"/>
            </a:endParaRPr>
          </a:p>
          <a:p>
            <a:pPr algn="just">
              <a:lnSpc>
                <a:spcPts val="4725"/>
              </a:lnSpc>
            </a:pPr>
            <a:r>
              <a:rPr lang="en-US" sz="3500" dirty="0" err="1">
                <a:solidFill>
                  <a:srgbClr val="000000"/>
                </a:solidFill>
                <a:latin typeface="Exo 2 Light"/>
              </a:rPr>
              <a:t>Maandelijks</a:t>
            </a:r>
            <a:r>
              <a:rPr lang="en-US" sz="3500" dirty="0">
                <a:solidFill>
                  <a:srgbClr val="000000"/>
                </a:solidFill>
                <a:latin typeface="Exo 2 Light"/>
              </a:rPr>
              <a:t> </a:t>
            </a:r>
            <a:r>
              <a:rPr lang="en-US" sz="3500" dirty="0" err="1">
                <a:solidFill>
                  <a:srgbClr val="000000"/>
                </a:solidFill>
                <a:latin typeface="Exo 2 Light"/>
              </a:rPr>
              <a:t>kostennota's</a:t>
            </a:r>
            <a:r>
              <a:rPr lang="en-US" sz="3500" dirty="0">
                <a:solidFill>
                  <a:srgbClr val="000000"/>
                </a:solidFill>
                <a:latin typeface="Exo 2 Light"/>
              </a:rPr>
              <a:t> </a:t>
            </a:r>
            <a:r>
              <a:rPr lang="en-US" sz="3500" dirty="0" err="1">
                <a:solidFill>
                  <a:srgbClr val="000000"/>
                </a:solidFill>
                <a:latin typeface="Exo 2 Light"/>
              </a:rPr>
              <a:t>invullen</a:t>
            </a:r>
            <a:r>
              <a:rPr lang="en-US" sz="3500" dirty="0">
                <a:solidFill>
                  <a:srgbClr val="000000"/>
                </a:solidFill>
                <a:latin typeface="Exo 2 Light"/>
              </a:rPr>
              <a:t>, </a:t>
            </a:r>
            <a:r>
              <a:rPr lang="en-US" sz="3500" dirty="0" err="1">
                <a:solidFill>
                  <a:srgbClr val="000000"/>
                </a:solidFill>
                <a:latin typeface="Exo 2 Light"/>
              </a:rPr>
              <a:t>ondertekenen</a:t>
            </a:r>
            <a:r>
              <a:rPr lang="en-US" sz="3500" dirty="0">
                <a:solidFill>
                  <a:srgbClr val="000000"/>
                </a:solidFill>
                <a:latin typeface="Exo 2 Light"/>
              </a:rPr>
              <a:t> (</a:t>
            </a:r>
            <a:r>
              <a:rPr lang="en-US" sz="3500" dirty="0" err="1">
                <a:solidFill>
                  <a:srgbClr val="000000"/>
                </a:solidFill>
                <a:latin typeface="Exo 2 Light"/>
              </a:rPr>
              <a:t>beide</a:t>
            </a:r>
            <a:r>
              <a:rPr lang="en-US" sz="3500" dirty="0">
                <a:solidFill>
                  <a:srgbClr val="000000"/>
                </a:solidFill>
                <a:latin typeface="Exo 2 Light"/>
              </a:rPr>
              <a:t> </a:t>
            </a:r>
            <a:r>
              <a:rPr lang="en-US" sz="3500" dirty="0" err="1">
                <a:solidFill>
                  <a:srgbClr val="000000"/>
                </a:solidFill>
                <a:latin typeface="Exo 2 Light"/>
              </a:rPr>
              <a:t>partijen</a:t>
            </a:r>
            <a:r>
              <a:rPr lang="en-US" sz="3500" dirty="0">
                <a:solidFill>
                  <a:srgbClr val="000000"/>
                </a:solidFill>
                <a:latin typeface="Exo 2 Light"/>
              </a:rPr>
              <a:t>) </a:t>
            </a:r>
            <a:r>
              <a:rPr lang="en-US" sz="3500" dirty="0" err="1">
                <a:solidFill>
                  <a:srgbClr val="000000"/>
                </a:solidFill>
                <a:latin typeface="Exo 2 Light"/>
              </a:rPr>
              <a:t>en</a:t>
            </a:r>
            <a:r>
              <a:rPr lang="en-US" sz="3500" dirty="0">
                <a:solidFill>
                  <a:srgbClr val="000000"/>
                </a:solidFill>
                <a:latin typeface="Exo 2 Light"/>
              </a:rPr>
              <a:t> </a:t>
            </a:r>
            <a:r>
              <a:rPr lang="en-US" sz="3500" dirty="0" err="1">
                <a:solidFill>
                  <a:srgbClr val="000000"/>
                </a:solidFill>
                <a:latin typeface="Exo 2 Light"/>
              </a:rPr>
              <a:t>opsturen</a:t>
            </a:r>
            <a:r>
              <a:rPr lang="en-US" sz="3500" dirty="0">
                <a:solidFill>
                  <a:srgbClr val="000000"/>
                </a:solidFill>
                <a:latin typeface="Exo 2 Light"/>
              </a:rPr>
              <a:t> </a:t>
            </a:r>
            <a:r>
              <a:rPr lang="en-US" sz="3500" dirty="0" err="1">
                <a:solidFill>
                  <a:srgbClr val="000000"/>
                </a:solidFill>
                <a:latin typeface="Exo 2 Light"/>
              </a:rPr>
              <a:t>naar</a:t>
            </a:r>
            <a:r>
              <a:rPr lang="en-US" sz="3500" dirty="0">
                <a:solidFill>
                  <a:srgbClr val="000000"/>
                </a:solidFill>
                <a:latin typeface="Exo 2 Light"/>
              </a:rPr>
              <a:t> VWO. VWO </a:t>
            </a:r>
            <a:r>
              <a:rPr lang="en-US" sz="3500" dirty="0" err="1">
                <a:solidFill>
                  <a:srgbClr val="000000"/>
                </a:solidFill>
                <a:latin typeface="Exo 2 Light"/>
              </a:rPr>
              <a:t>stuurt</a:t>
            </a:r>
            <a:r>
              <a:rPr lang="en-US" sz="3500" dirty="0">
                <a:solidFill>
                  <a:srgbClr val="000000"/>
                </a:solidFill>
                <a:latin typeface="Exo 2 Light"/>
              </a:rPr>
              <a:t> </a:t>
            </a:r>
            <a:r>
              <a:rPr lang="en-US" sz="3500" dirty="0" err="1">
                <a:solidFill>
                  <a:srgbClr val="000000"/>
                </a:solidFill>
                <a:latin typeface="Exo 2 Light"/>
              </a:rPr>
              <a:t>factuur</a:t>
            </a:r>
            <a:r>
              <a:rPr lang="en-US" sz="3500" dirty="0">
                <a:solidFill>
                  <a:srgbClr val="000000"/>
                </a:solidFill>
                <a:latin typeface="Exo 2 Light"/>
              </a:rPr>
              <a:t> </a:t>
            </a:r>
            <a:r>
              <a:rPr lang="en-US" sz="3500" dirty="0" err="1">
                <a:solidFill>
                  <a:srgbClr val="000000"/>
                </a:solidFill>
                <a:latin typeface="Exo 2 Light"/>
              </a:rPr>
              <a:t>naar</a:t>
            </a:r>
            <a:r>
              <a:rPr lang="en-US" sz="3500" dirty="0">
                <a:solidFill>
                  <a:srgbClr val="000000"/>
                </a:solidFill>
                <a:latin typeface="Exo 2 Light"/>
              </a:rPr>
              <a:t> BH, die </a:t>
            </a:r>
            <a:r>
              <a:rPr lang="en-US" sz="3500" dirty="0" err="1">
                <a:solidFill>
                  <a:srgbClr val="000000"/>
                </a:solidFill>
                <a:latin typeface="Exo 2 Light"/>
              </a:rPr>
              <a:t>laatste</a:t>
            </a:r>
            <a:r>
              <a:rPr lang="en-US" sz="3500" dirty="0">
                <a:solidFill>
                  <a:srgbClr val="000000"/>
                </a:solidFill>
                <a:latin typeface="Exo 2 Light"/>
              </a:rPr>
              <a:t> </a:t>
            </a:r>
            <a:r>
              <a:rPr lang="en-US" sz="3500" dirty="0" err="1">
                <a:solidFill>
                  <a:srgbClr val="000000"/>
                </a:solidFill>
                <a:latin typeface="Exo 2 Light"/>
              </a:rPr>
              <a:t>betaalt</a:t>
            </a:r>
            <a:r>
              <a:rPr lang="en-US" sz="3500" dirty="0">
                <a:solidFill>
                  <a:srgbClr val="000000"/>
                </a:solidFill>
                <a:latin typeface="Exo 2 Light"/>
              </a:rPr>
              <a:t> de </a:t>
            </a:r>
            <a:r>
              <a:rPr lang="en-US" sz="3500" dirty="0" err="1">
                <a:solidFill>
                  <a:srgbClr val="000000"/>
                </a:solidFill>
                <a:latin typeface="Exo 2 Light"/>
              </a:rPr>
              <a:t>vergoeding</a:t>
            </a:r>
            <a:r>
              <a:rPr lang="en-US" sz="3500" dirty="0">
                <a:solidFill>
                  <a:srgbClr val="000000"/>
                </a:solidFill>
                <a:latin typeface="Exo 2 Light"/>
              </a:rPr>
              <a:t> </a:t>
            </a:r>
            <a:r>
              <a:rPr lang="en-US" sz="3500" dirty="0" err="1">
                <a:solidFill>
                  <a:srgbClr val="000000"/>
                </a:solidFill>
                <a:latin typeface="Exo 2 Light"/>
              </a:rPr>
              <a:t>aan</a:t>
            </a:r>
            <a:r>
              <a:rPr lang="en-US" sz="3500" dirty="0">
                <a:solidFill>
                  <a:srgbClr val="000000"/>
                </a:solidFill>
                <a:latin typeface="Exo 2 Light"/>
              </a:rPr>
              <a:t> de </a:t>
            </a:r>
            <a:r>
              <a:rPr lang="en-US" sz="3500" dirty="0" err="1">
                <a:solidFill>
                  <a:srgbClr val="000000"/>
                </a:solidFill>
                <a:latin typeface="Exo 2 Light"/>
              </a:rPr>
              <a:t>vrijwilligers</a:t>
            </a:r>
            <a:r>
              <a:rPr lang="en-US" sz="3500" dirty="0">
                <a:solidFill>
                  <a:srgbClr val="000000"/>
                </a:solidFill>
                <a:latin typeface="Exo 2 Light"/>
              </a:rPr>
              <a:t>. De BH </a:t>
            </a:r>
            <a:r>
              <a:rPr lang="en-US" sz="3500" dirty="0" err="1">
                <a:solidFill>
                  <a:srgbClr val="000000"/>
                </a:solidFill>
                <a:latin typeface="Exo 2 Light"/>
              </a:rPr>
              <a:t>registreert</a:t>
            </a:r>
            <a:r>
              <a:rPr lang="en-US" sz="3500" dirty="0">
                <a:solidFill>
                  <a:srgbClr val="000000"/>
                </a:solidFill>
                <a:latin typeface="Exo 2 Light"/>
              </a:rPr>
              <a:t> de </a:t>
            </a:r>
            <a:r>
              <a:rPr lang="en-US" sz="3500" dirty="0" err="1">
                <a:solidFill>
                  <a:srgbClr val="000000"/>
                </a:solidFill>
                <a:latin typeface="Exo 2 Light"/>
              </a:rPr>
              <a:t>kost</a:t>
            </a:r>
            <a:r>
              <a:rPr lang="en-US" sz="3500" dirty="0">
                <a:solidFill>
                  <a:srgbClr val="000000"/>
                </a:solidFill>
                <a:latin typeface="Exo 2 Light"/>
              </a:rPr>
              <a:t> op de </a:t>
            </a:r>
            <a:r>
              <a:rPr lang="en-US" sz="3500" dirty="0" err="1">
                <a:solidFill>
                  <a:srgbClr val="000000"/>
                </a:solidFill>
                <a:latin typeface="Exo 2 Light"/>
              </a:rPr>
              <a:t>overeenkomst</a:t>
            </a:r>
            <a:r>
              <a:rPr lang="en-US" sz="3500" dirty="0">
                <a:solidFill>
                  <a:srgbClr val="000000"/>
                </a:solidFill>
                <a:latin typeface="Exo 2 Light"/>
              </a:rPr>
              <a:t> in </a:t>
            </a:r>
            <a:r>
              <a:rPr lang="en-US" sz="3500" dirty="0" err="1">
                <a:solidFill>
                  <a:srgbClr val="000000"/>
                </a:solidFill>
                <a:latin typeface="Exo 2 Light"/>
              </a:rPr>
              <a:t>mijnvaph</a:t>
            </a:r>
            <a:r>
              <a:rPr lang="en-US" sz="3500" dirty="0">
                <a:solidFill>
                  <a:srgbClr val="000000"/>
                </a:solidFill>
                <a:latin typeface="Exo 2 Light"/>
              </a:rPr>
              <a:t> </a:t>
            </a:r>
            <a:r>
              <a:rPr lang="en-US" sz="3500" dirty="0" err="1">
                <a:solidFill>
                  <a:srgbClr val="000000"/>
                </a:solidFill>
                <a:latin typeface="Exo 2 Light"/>
              </a:rPr>
              <a:t>en</a:t>
            </a:r>
            <a:r>
              <a:rPr lang="en-US" sz="3500" dirty="0">
                <a:solidFill>
                  <a:srgbClr val="000000"/>
                </a:solidFill>
                <a:latin typeface="Exo 2 Light"/>
              </a:rPr>
              <a:t> het VAPH </a:t>
            </a:r>
            <a:r>
              <a:rPr lang="en-US" sz="3500" dirty="0" err="1">
                <a:solidFill>
                  <a:srgbClr val="000000"/>
                </a:solidFill>
                <a:latin typeface="Exo 2 Light"/>
              </a:rPr>
              <a:t>betaalt</a:t>
            </a:r>
            <a:r>
              <a:rPr lang="en-US" sz="3500" dirty="0">
                <a:solidFill>
                  <a:srgbClr val="000000"/>
                </a:solidFill>
                <a:latin typeface="Exo 2 Light"/>
              </a:rPr>
              <a:t> de </a:t>
            </a:r>
            <a:r>
              <a:rPr lang="en-US" sz="3500" dirty="0" err="1">
                <a:solidFill>
                  <a:srgbClr val="000000"/>
                </a:solidFill>
                <a:latin typeface="Exo 2 Light"/>
              </a:rPr>
              <a:t>factuur</a:t>
            </a:r>
            <a:r>
              <a:rPr lang="en-US" sz="3500" dirty="0">
                <a:solidFill>
                  <a:srgbClr val="000000"/>
                </a:solidFill>
                <a:latin typeface="Exo 2 Light"/>
              </a:rPr>
              <a:t> </a:t>
            </a:r>
            <a:r>
              <a:rPr lang="en-US" sz="3500" dirty="0" err="1">
                <a:solidFill>
                  <a:srgbClr val="000000"/>
                </a:solidFill>
                <a:latin typeface="Exo 2 Light"/>
              </a:rPr>
              <a:t>terug</a:t>
            </a:r>
            <a:r>
              <a:rPr lang="en-US" sz="3500" dirty="0">
                <a:solidFill>
                  <a:srgbClr val="000000"/>
                </a:solidFill>
                <a:latin typeface="Exo 2 Light"/>
              </a:rPr>
              <a:t>.</a:t>
            </a:r>
          </a:p>
          <a:p>
            <a:pPr algn="just">
              <a:lnSpc>
                <a:spcPts val="4725"/>
              </a:lnSpc>
            </a:pPr>
            <a:endParaRPr lang="en-US" sz="3500" dirty="0">
              <a:solidFill>
                <a:srgbClr val="000000"/>
              </a:solidFill>
              <a:latin typeface="Exo 2 Light"/>
            </a:endParaRPr>
          </a:p>
          <a:p>
            <a:pPr algn="just">
              <a:lnSpc>
                <a:spcPts val="4725"/>
              </a:lnSpc>
            </a:pPr>
            <a:r>
              <a:rPr lang="en-US" sz="3500" dirty="0">
                <a:solidFill>
                  <a:srgbClr val="000000"/>
                </a:solidFill>
                <a:latin typeface="Exo 2 Light"/>
              </a:rPr>
              <a:t>Focus op </a:t>
            </a:r>
            <a:r>
              <a:rPr lang="en-US" sz="3500" dirty="0" err="1">
                <a:solidFill>
                  <a:srgbClr val="000000"/>
                </a:solidFill>
                <a:latin typeface="Exo 2 Light"/>
              </a:rPr>
              <a:t>Emancipatie</a:t>
            </a:r>
            <a:r>
              <a:rPr lang="en-US" sz="3500" dirty="0">
                <a:solidFill>
                  <a:srgbClr val="000000"/>
                </a:solidFill>
                <a:latin typeface="Exo 2 Light"/>
              </a:rPr>
              <a:t> </a:t>
            </a:r>
            <a:r>
              <a:rPr lang="en-US" sz="3500" dirty="0" err="1">
                <a:solidFill>
                  <a:srgbClr val="000000"/>
                </a:solidFill>
                <a:latin typeface="Exo 2 Light"/>
              </a:rPr>
              <a:t>schakelt</a:t>
            </a:r>
            <a:r>
              <a:rPr lang="en-US" sz="3500" dirty="0">
                <a:solidFill>
                  <a:srgbClr val="000000"/>
                </a:solidFill>
                <a:latin typeface="Exo 2 Light"/>
              </a:rPr>
              <a:t> </a:t>
            </a:r>
            <a:r>
              <a:rPr lang="en-US" sz="3500" dirty="0" err="1">
                <a:solidFill>
                  <a:srgbClr val="000000"/>
                </a:solidFill>
                <a:latin typeface="Exo 2 Light"/>
              </a:rPr>
              <a:t>vanaf</a:t>
            </a:r>
            <a:r>
              <a:rPr lang="en-US" sz="3500" dirty="0">
                <a:solidFill>
                  <a:srgbClr val="000000"/>
                </a:solidFill>
                <a:latin typeface="Exo 2 Light"/>
              </a:rPr>
              <a:t> </a:t>
            </a:r>
            <a:r>
              <a:rPr lang="en-US" sz="3500" dirty="0" err="1">
                <a:solidFill>
                  <a:srgbClr val="000000"/>
                </a:solidFill>
                <a:latin typeface="Exo 2 Light"/>
              </a:rPr>
              <a:t>juli</a:t>
            </a:r>
            <a:r>
              <a:rPr lang="en-US" sz="3500" dirty="0">
                <a:solidFill>
                  <a:srgbClr val="000000"/>
                </a:solidFill>
                <a:latin typeface="Exo 2 Light"/>
              </a:rPr>
              <a:t> 2023 over </a:t>
            </a:r>
            <a:r>
              <a:rPr lang="en-US" sz="3500" dirty="0" err="1">
                <a:solidFill>
                  <a:srgbClr val="000000"/>
                </a:solidFill>
                <a:latin typeface="Exo 2 Light"/>
              </a:rPr>
              <a:t>naar</a:t>
            </a:r>
            <a:r>
              <a:rPr lang="en-US" sz="3500" dirty="0">
                <a:solidFill>
                  <a:srgbClr val="000000"/>
                </a:solidFill>
                <a:latin typeface="Exo 2 Light"/>
              </a:rPr>
              <a:t> </a:t>
            </a:r>
            <a:r>
              <a:rPr lang="en-US" sz="3500" dirty="0" err="1">
                <a:solidFill>
                  <a:srgbClr val="000000"/>
                </a:solidFill>
                <a:latin typeface="Exo 2 Light"/>
              </a:rPr>
              <a:t>digitale</a:t>
            </a:r>
            <a:r>
              <a:rPr lang="en-US" sz="3500" dirty="0">
                <a:solidFill>
                  <a:srgbClr val="000000"/>
                </a:solidFill>
                <a:latin typeface="Exo 2 Light"/>
              </a:rPr>
              <a:t> </a:t>
            </a:r>
            <a:r>
              <a:rPr lang="en-US" sz="3500" dirty="0" err="1">
                <a:solidFill>
                  <a:srgbClr val="000000"/>
                </a:solidFill>
                <a:latin typeface="Exo 2 Light"/>
              </a:rPr>
              <a:t>werkwijze</a:t>
            </a:r>
            <a:r>
              <a:rPr lang="en-US" sz="3500" dirty="0">
                <a:solidFill>
                  <a:srgbClr val="000000"/>
                </a:solidFill>
                <a:latin typeface="Exo 2 Light"/>
              </a:rPr>
              <a:t>.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2257284" y="5275445"/>
            <a:ext cx="5002016" cy="3982855"/>
          </a:xfrm>
          <a:prstGeom prst="rect">
            <a:avLst/>
          </a:prstGeom>
        </p:spPr>
      </p:pic>
      <p:sp>
        <p:nvSpPr>
          <p:cNvPr id="3" name="TextBox 3"/>
          <p:cNvSpPr txBox="1"/>
          <p:nvPr/>
        </p:nvSpPr>
        <p:spPr>
          <a:xfrm>
            <a:off x="6873945" y="1133475"/>
            <a:ext cx="4728865" cy="730250"/>
          </a:xfrm>
          <a:prstGeom prst="rect">
            <a:avLst/>
          </a:prstGeom>
        </p:spPr>
        <p:txBody>
          <a:bodyPr lIns="0" tIns="0" rIns="0" bIns="0" rtlCol="0" anchor="t">
            <a:spAutoFit/>
          </a:bodyPr>
          <a:lstStyle/>
          <a:p>
            <a:pPr algn="ctr">
              <a:lnSpc>
                <a:spcPts val="5499"/>
              </a:lnSpc>
              <a:spcBef>
                <a:spcPct val="0"/>
              </a:spcBef>
            </a:pPr>
            <a:r>
              <a:rPr lang="en-US" sz="5499">
                <a:solidFill>
                  <a:srgbClr val="000000"/>
                </a:solidFill>
                <a:latin typeface="Exo 2 Bold"/>
              </a:rPr>
              <a:t>Wat kost het? </a:t>
            </a:r>
          </a:p>
        </p:txBody>
      </p:sp>
      <p:sp>
        <p:nvSpPr>
          <p:cNvPr id="4" name="TextBox 4"/>
          <p:cNvSpPr txBox="1"/>
          <p:nvPr/>
        </p:nvSpPr>
        <p:spPr>
          <a:xfrm>
            <a:off x="1028700" y="2419350"/>
            <a:ext cx="16230600" cy="2390775"/>
          </a:xfrm>
          <a:prstGeom prst="rect">
            <a:avLst/>
          </a:prstGeom>
        </p:spPr>
        <p:txBody>
          <a:bodyPr lIns="0" tIns="0" rIns="0" bIns="0" rtlCol="0" anchor="t">
            <a:spAutoFit/>
          </a:bodyPr>
          <a:lstStyle/>
          <a:p>
            <a:pPr algn="just">
              <a:lnSpc>
                <a:spcPts val="4725"/>
              </a:lnSpc>
            </a:pPr>
            <a:r>
              <a:rPr lang="en-US" sz="3500" dirty="0" err="1">
                <a:solidFill>
                  <a:srgbClr val="000000"/>
                </a:solidFill>
                <a:latin typeface="Exo 2 Light"/>
              </a:rPr>
              <a:t>Kostprijs</a:t>
            </a:r>
            <a:r>
              <a:rPr lang="en-US" sz="3500" dirty="0">
                <a:solidFill>
                  <a:srgbClr val="000000"/>
                </a:solidFill>
                <a:latin typeface="Exo 2 Light"/>
              </a:rPr>
              <a:t> </a:t>
            </a:r>
            <a:r>
              <a:rPr lang="en-US" sz="3500" dirty="0" err="1">
                <a:solidFill>
                  <a:srgbClr val="000000"/>
                </a:solidFill>
                <a:latin typeface="Exo 2 Light"/>
              </a:rPr>
              <a:t>afhankelijk</a:t>
            </a:r>
            <a:r>
              <a:rPr lang="en-US" sz="3500" dirty="0">
                <a:solidFill>
                  <a:srgbClr val="000000"/>
                </a:solidFill>
                <a:latin typeface="Exo 2 Light"/>
              </a:rPr>
              <a:t> van de VWO:</a:t>
            </a:r>
          </a:p>
          <a:p>
            <a:pPr marL="755651" lvl="1" indent="-377825" algn="just">
              <a:lnSpc>
                <a:spcPts val="4725"/>
              </a:lnSpc>
              <a:buFont typeface="Arial"/>
              <a:buChar char="•"/>
            </a:pPr>
            <a:r>
              <a:rPr lang="en-US" sz="3500" dirty="0">
                <a:solidFill>
                  <a:srgbClr val="000000"/>
                </a:solidFill>
                <a:latin typeface="Exo 2 Light"/>
              </a:rPr>
              <a:t>Focus op </a:t>
            </a:r>
            <a:r>
              <a:rPr lang="en-US" sz="3500" dirty="0" err="1">
                <a:solidFill>
                  <a:srgbClr val="000000"/>
                </a:solidFill>
                <a:latin typeface="Exo 2 Light"/>
              </a:rPr>
              <a:t>Emancipatie</a:t>
            </a:r>
            <a:r>
              <a:rPr lang="en-US" sz="3500" dirty="0">
                <a:solidFill>
                  <a:srgbClr val="000000"/>
                </a:solidFill>
                <a:latin typeface="Exo 2 Light"/>
              </a:rPr>
              <a:t>: 9€/ </a:t>
            </a:r>
            <a:r>
              <a:rPr lang="en-US" sz="3500" dirty="0" err="1">
                <a:solidFill>
                  <a:srgbClr val="000000"/>
                </a:solidFill>
                <a:latin typeface="Exo 2 Light"/>
              </a:rPr>
              <a:t>maandfactuur</a:t>
            </a:r>
            <a:endParaRPr lang="en-US" sz="3500" dirty="0">
              <a:solidFill>
                <a:srgbClr val="000000"/>
              </a:solidFill>
              <a:latin typeface="Exo 2 Light"/>
            </a:endParaRPr>
          </a:p>
          <a:p>
            <a:pPr marL="755651" lvl="1" indent="-377825" algn="just">
              <a:lnSpc>
                <a:spcPts val="4725"/>
              </a:lnSpc>
              <a:buFont typeface="Arial"/>
              <a:buChar char="•"/>
            </a:pPr>
            <a:r>
              <a:rPr lang="en-US" sz="3500" dirty="0" err="1">
                <a:solidFill>
                  <a:srgbClr val="000000"/>
                </a:solidFill>
                <a:latin typeface="Exo 2 Light"/>
              </a:rPr>
              <a:t>Dito</a:t>
            </a:r>
            <a:r>
              <a:rPr lang="en-US" sz="3500" dirty="0">
                <a:solidFill>
                  <a:srgbClr val="000000"/>
                </a:solidFill>
                <a:latin typeface="Exo 2 Light"/>
              </a:rPr>
              <a:t> </a:t>
            </a:r>
            <a:r>
              <a:rPr lang="en-US" sz="3500" dirty="0" err="1">
                <a:solidFill>
                  <a:srgbClr val="000000"/>
                </a:solidFill>
                <a:latin typeface="Exo 2 Light"/>
              </a:rPr>
              <a:t>vzw</a:t>
            </a:r>
            <a:r>
              <a:rPr lang="en-US" sz="3500" dirty="0">
                <a:solidFill>
                  <a:srgbClr val="000000"/>
                </a:solidFill>
                <a:latin typeface="Exo 2 Light"/>
              </a:rPr>
              <a:t>: 15€/</a:t>
            </a:r>
            <a:r>
              <a:rPr lang="en-US" sz="3500" dirty="0" err="1">
                <a:solidFill>
                  <a:srgbClr val="000000"/>
                </a:solidFill>
                <a:latin typeface="Exo 2 Light"/>
              </a:rPr>
              <a:t>jaar</a:t>
            </a:r>
            <a:r>
              <a:rPr lang="en-US" sz="3500" dirty="0">
                <a:solidFill>
                  <a:srgbClr val="000000"/>
                </a:solidFill>
                <a:latin typeface="Exo 2 Light"/>
              </a:rPr>
              <a:t> per </a:t>
            </a:r>
            <a:r>
              <a:rPr lang="en-US" sz="3500" dirty="0" err="1">
                <a:solidFill>
                  <a:srgbClr val="000000"/>
                </a:solidFill>
                <a:latin typeface="Exo 2 Light"/>
              </a:rPr>
              <a:t>vrijwilliger</a:t>
            </a:r>
            <a:endParaRPr lang="en-US" sz="3500" dirty="0">
              <a:solidFill>
                <a:srgbClr val="000000"/>
              </a:solidFill>
              <a:latin typeface="Exo 2 Light"/>
            </a:endParaRPr>
          </a:p>
          <a:p>
            <a:pPr algn="just">
              <a:lnSpc>
                <a:spcPts val="4725"/>
              </a:lnSpc>
            </a:pPr>
            <a:r>
              <a:rPr lang="en-US" sz="3500" dirty="0">
                <a:solidFill>
                  <a:srgbClr val="000000"/>
                </a:solidFill>
                <a:latin typeface="Exo 2 Light"/>
              </a:rPr>
              <a:t>                           15€/</a:t>
            </a:r>
            <a:r>
              <a:rPr lang="en-US" sz="3500" dirty="0" err="1">
                <a:solidFill>
                  <a:srgbClr val="000000"/>
                </a:solidFill>
                <a:latin typeface="Exo 2 Light"/>
              </a:rPr>
              <a:t>jaar</a:t>
            </a:r>
            <a:r>
              <a:rPr lang="en-US" sz="3500" dirty="0">
                <a:solidFill>
                  <a:srgbClr val="000000"/>
                </a:solidFill>
                <a:latin typeface="Exo 2 Light"/>
              </a:rPr>
              <a:t> </a:t>
            </a:r>
            <a:r>
              <a:rPr lang="en-US" sz="3500" dirty="0" err="1">
                <a:solidFill>
                  <a:srgbClr val="000000"/>
                </a:solidFill>
                <a:latin typeface="Exo 2 Light"/>
              </a:rPr>
              <a:t>voor</a:t>
            </a:r>
            <a:r>
              <a:rPr lang="en-US" sz="3500" dirty="0">
                <a:solidFill>
                  <a:srgbClr val="000000"/>
                </a:solidFill>
                <a:latin typeface="Exo 2 Light"/>
              </a:rPr>
              <a:t> de </a:t>
            </a:r>
            <a:r>
              <a:rPr lang="en-US" sz="3500" dirty="0" err="1">
                <a:solidFill>
                  <a:srgbClr val="000000"/>
                </a:solidFill>
                <a:latin typeface="Exo 2 Light"/>
              </a:rPr>
              <a:t>budgethouder</a:t>
            </a:r>
            <a:endParaRPr lang="en-US" sz="3500" dirty="0">
              <a:solidFill>
                <a:srgbClr val="000000"/>
              </a:solidFill>
              <a:latin typeface="Exo 2 Ligh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308C69"/>
        </a:solidFill>
        <a:effectLst/>
      </p:bgPr>
    </p:bg>
    <p:spTree>
      <p:nvGrpSpPr>
        <p:cNvPr id="1" name=""/>
        <p:cNvGrpSpPr/>
        <p:nvPr/>
      </p:nvGrpSpPr>
      <p:grpSpPr>
        <a:xfrm>
          <a:off x="0" y="0"/>
          <a:ext cx="0" cy="0"/>
          <a:chOff x="0" y="0"/>
          <a:chExt cx="0" cy="0"/>
        </a:xfrm>
      </p:grpSpPr>
      <p:sp>
        <p:nvSpPr>
          <p:cNvPr id="2" name="TextBox 2"/>
          <p:cNvSpPr txBox="1"/>
          <p:nvPr/>
        </p:nvSpPr>
        <p:spPr>
          <a:xfrm>
            <a:off x="6108283" y="4679950"/>
            <a:ext cx="6071433" cy="1069976"/>
          </a:xfrm>
          <a:prstGeom prst="rect">
            <a:avLst/>
          </a:prstGeom>
        </p:spPr>
        <p:txBody>
          <a:bodyPr lIns="0" tIns="0" rIns="0" bIns="0" rtlCol="0" anchor="t">
            <a:spAutoFit/>
          </a:bodyPr>
          <a:lstStyle/>
          <a:p>
            <a:pPr algn="r">
              <a:lnSpc>
                <a:spcPts val="8000"/>
              </a:lnSpc>
            </a:pPr>
            <a:r>
              <a:rPr lang="en-US" sz="8000">
                <a:solidFill>
                  <a:srgbClr val="FFFFFF"/>
                </a:solidFill>
                <a:latin typeface="Exo 2 Bold"/>
              </a:rPr>
              <a:t>2. Bijklussen</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4121765" y="5143500"/>
            <a:ext cx="3137535" cy="4114800"/>
          </a:xfrm>
          <a:prstGeom prst="rect">
            <a:avLst/>
          </a:prstGeom>
        </p:spPr>
      </p:pic>
      <p:sp>
        <p:nvSpPr>
          <p:cNvPr id="3" name="TextBox 3"/>
          <p:cNvSpPr txBox="1"/>
          <p:nvPr/>
        </p:nvSpPr>
        <p:spPr>
          <a:xfrm>
            <a:off x="6256992" y="1133475"/>
            <a:ext cx="5962769" cy="730250"/>
          </a:xfrm>
          <a:prstGeom prst="rect">
            <a:avLst/>
          </a:prstGeom>
        </p:spPr>
        <p:txBody>
          <a:bodyPr lIns="0" tIns="0" rIns="0" bIns="0" rtlCol="0" anchor="t">
            <a:spAutoFit/>
          </a:bodyPr>
          <a:lstStyle/>
          <a:p>
            <a:pPr algn="ctr">
              <a:lnSpc>
                <a:spcPts val="5499"/>
              </a:lnSpc>
              <a:spcBef>
                <a:spcPct val="0"/>
              </a:spcBef>
            </a:pPr>
            <a:r>
              <a:rPr lang="en-US" sz="5499">
                <a:solidFill>
                  <a:srgbClr val="000000"/>
                </a:solidFill>
                <a:latin typeface="Exo 2 Bold"/>
              </a:rPr>
              <a:t>Wat is bijklussen?</a:t>
            </a:r>
          </a:p>
        </p:txBody>
      </p:sp>
      <p:sp>
        <p:nvSpPr>
          <p:cNvPr id="4" name="TextBox 4"/>
          <p:cNvSpPr txBox="1"/>
          <p:nvPr/>
        </p:nvSpPr>
        <p:spPr>
          <a:xfrm>
            <a:off x="1028700" y="2466216"/>
            <a:ext cx="15754945" cy="2990850"/>
          </a:xfrm>
          <a:prstGeom prst="rect">
            <a:avLst/>
          </a:prstGeom>
        </p:spPr>
        <p:txBody>
          <a:bodyPr lIns="0" tIns="0" rIns="0" bIns="0" rtlCol="0" anchor="t">
            <a:spAutoFit/>
          </a:bodyPr>
          <a:lstStyle/>
          <a:p>
            <a:pPr marL="755651" lvl="1" indent="-377825" algn="just">
              <a:lnSpc>
                <a:spcPts val="4725"/>
              </a:lnSpc>
              <a:buFont typeface="Arial"/>
              <a:buChar char="•"/>
            </a:pPr>
            <a:r>
              <a:rPr lang="en-US" sz="3500">
                <a:solidFill>
                  <a:srgbClr val="000000"/>
                </a:solidFill>
                <a:latin typeface="Exo 2 Light"/>
              </a:rPr>
              <a:t> Sociaal-economisch project</a:t>
            </a:r>
          </a:p>
          <a:p>
            <a:pPr marL="755651" lvl="1" indent="-377825" algn="just">
              <a:lnSpc>
                <a:spcPts val="4725"/>
              </a:lnSpc>
              <a:buFont typeface="Arial"/>
              <a:buChar char="•"/>
            </a:pPr>
            <a:r>
              <a:rPr lang="en-US" sz="3500">
                <a:solidFill>
                  <a:srgbClr val="000000"/>
                </a:solidFill>
                <a:latin typeface="Exo 2 Light"/>
              </a:rPr>
              <a:t> Burgers</a:t>
            </a:r>
          </a:p>
          <a:p>
            <a:pPr marL="755651" lvl="1" indent="-377825" algn="just">
              <a:lnSpc>
                <a:spcPts val="4725"/>
              </a:lnSpc>
              <a:buFont typeface="Arial"/>
              <a:buChar char="•"/>
            </a:pPr>
            <a:r>
              <a:rPr lang="en-US" sz="3500">
                <a:solidFill>
                  <a:srgbClr val="000000"/>
                </a:solidFill>
                <a:latin typeface="Exo 2 Light"/>
              </a:rPr>
              <a:t> O.a. diensten delen</a:t>
            </a:r>
          </a:p>
          <a:p>
            <a:pPr marL="755651" lvl="1" indent="-377825" algn="just">
              <a:lnSpc>
                <a:spcPts val="4725"/>
              </a:lnSpc>
              <a:buFont typeface="Arial"/>
              <a:buChar char="•"/>
            </a:pPr>
            <a:r>
              <a:rPr lang="en-US" sz="3500">
                <a:solidFill>
                  <a:srgbClr val="000000"/>
                </a:solidFill>
                <a:latin typeface="Exo 2 Light"/>
              </a:rPr>
              <a:t> Sharing economy of deeleconomie</a:t>
            </a:r>
          </a:p>
          <a:p>
            <a:pPr marL="755651" lvl="1" indent="-377825" algn="just">
              <a:lnSpc>
                <a:spcPts val="4725"/>
              </a:lnSpc>
              <a:buFont typeface="Arial"/>
              <a:buChar char="•"/>
            </a:pPr>
            <a:r>
              <a:rPr lang="en-US" sz="3500">
                <a:solidFill>
                  <a:srgbClr val="000000"/>
                </a:solidFill>
                <a:latin typeface="Exo 2 Light"/>
              </a:rPr>
              <a:t> In Vlaanderen zonder speciaal statuut bijklussen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308C69"/>
        </a:solidFill>
        <a:effectLst/>
      </p:bgPr>
    </p:bg>
    <p:spTree>
      <p:nvGrpSpPr>
        <p:cNvPr id="1" name=""/>
        <p:cNvGrpSpPr/>
        <p:nvPr/>
      </p:nvGrpSpPr>
      <p:grpSpPr>
        <a:xfrm>
          <a:off x="0" y="0"/>
          <a:ext cx="0" cy="0"/>
          <a:chOff x="0" y="0"/>
          <a:chExt cx="0" cy="0"/>
        </a:xfrm>
      </p:grpSpPr>
      <p:sp>
        <p:nvSpPr>
          <p:cNvPr id="2" name="TextBox 2"/>
          <p:cNvSpPr txBox="1"/>
          <p:nvPr/>
        </p:nvSpPr>
        <p:spPr>
          <a:xfrm>
            <a:off x="4093045" y="4679950"/>
            <a:ext cx="10101911" cy="1069976"/>
          </a:xfrm>
          <a:prstGeom prst="rect">
            <a:avLst/>
          </a:prstGeom>
        </p:spPr>
        <p:txBody>
          <a:bodyPr lIns="0" tIns="0" rIns="0" bIns="0" rtlCol="0" anchor="t">
            <a:spAutoFit/>
          </a:bodyPr>
          <a:lstStyle/>
          <a:p>
            <a:pPr marL="1727205" lvl="1" indent="-863603" algn="r">
              <a:lnSpc>
                <a:spcPts val="8000"/>
              </a:lnSpc>
              <a:buFont typeface="Arial"/>
              <a:buChar char="•"/>
            </a:pPr>
            <a:r>
              <a:rPr lang="en-US" sz="8000">
                <a:solidFill>
                  <a:srgbClr val="FFFFFF"/>
                </a:solidFill>
                <a:latin typeface="Exo 2 Bold"/>
              </a:rPr>
              <a:t>Vrijwilligerswerk</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5880219" y="1133475"/>
            <a:ext cx="6716316" cy="730250"/>
          </a:xfrm>
          <a:prstGeom prst="rect">
            <a:avLst/>
          </a:prstGeom>
        </p:spPr>
        <p:txBody>
          <a:bodyPr lIns="0" tIns="0" rIns="0" bIns="0" rtlCol="0" anchor="t">
            <a:spAutoFit/>
          </a:bodyPr>
          <a:lstStyle/>
          <a:p>
            <a:pPr algn="ctr">
              <a:lnSpc>
                <a:spcPts val="5499"/>
              </a:lnSpc>
              <a:spcBef>
                <a:spcPct val="0"/>
              </a:spcBef>
            </a:pPr>
            <a:r>
              <a:rPr lang="en-US" sz="5499">
                <a:solidFill>
                  <a:srgbClr val="000000"/>
                </a:solidFill>
                <a:latin typeface="Exo 2 Bold"/>
              </a:rPr>
              <a:t>Wie mag bijklussen?</a:t>
            </a:r>
          </a:p>
        </p:txBody>
      </p:sp>
      <p:sp>
        <p:nvSpPr>
          <p:cNvPr id="3" name="TextBox 3"/>
          <p:cNvSpPr txBox="1"/>
          <p:nvPr/>
        </p:nvSpPr>
        <p:spPr>
          <a:xfrm>
            <a:off x="1028700" y="2307175"/>
            <a:ext cx="15754945" cy="5391150"/>
          </a:xfrm>
          <a:prstGeom prst="rect">
            <a:avLst/>
          </a:prstGeom>
        </p:spPr>
        <p:txBody>
          <a:bodyPr lIns="0" tIns="0" rIns="0" bIns="0" rtlCol="0" anchor="t">
            <a:spAutoFit/>
          </a:bodyPr>
          <a:lstStyle/>
          <a:p>
            <a:pPr marL="755651" lvl="1" indent="-377825" algn="just">
              <a:lnSpc>
                <a:spcPts val="4725"/>
              </a:lnSpc>
              <a:buFont typeface="Arial"/>
              <a:buChar char="•"/>
            </a:pPr>
            <a:r>
              <a:rPr lang="en-US" sz="3500">
                <a:solidFill>
                  <a:srgbClr val="000000"/>
                </a:solidFill>
                <a:latin typeface="Exo 2 Light"/>
              </a:rPr>
              <a:t>Elke Belg vanaf 18 jaar.</a:t>
            </a:r>
          </a:p>
          <a:p>
            <a:pPr marL="755651" lvl="1" indent="-377825" algn="just">
              <a:lnSpc>
                <a:spcPts val="4725"/>
              </a:lnSpc>
              <a:buFont typeface="Arial"/>
              <a:buChar char="•"/>
            </a:pPr>
            <a:r>
              <a:rPr lang="en-US" sz="3500">
                <a:solidFill>
                  <a:srgbClr val="000000"/>
                </a:solidFill>
                <a:latin typeface="Exo 2 Light"/>
              </a:rPr>
              <a:t>Geen Belgische nationaliteit = geen recht op fiscaal gunstig regime.</a:t>
            </a:r>
          </a:p>
          <a:p>
            <a:pPr algn="just">
              <a:lnSpc>
                <a:spcPts val="4725"/>
              </a:lnSpc>
            </a:pPr>
            <a:endParaRPr lang="en-US" sz="3500">
              <a:solidFill>
                <a:srgbClr val="000000"/>
              </a:solidFill>
              <a:latin typeface="Exo 2 Light"/>
            </a:endParaRPr>
          </a:p>
          <a:p>
            <a:pPr algn="just">
              <a:lnSpc>
                <a:spcPts val="4725"/>
              </a:lnSpc>
            </a:pPr>
            <a:r>
              <a:rPr lang="en-US" sz="3500">
                <a:solidFill>
                  <a:srgbClr val="000000"/>
                </a:solidFill>
                <a:latin typeface="Exo 2 Light"/>
              </a:rPr>
              <a:t>! Sinds 2021 belast tegen 10,70 %</a:t>
            </a:r>
          </a:p>
          <a:p>
            <a:pPr algn="just">
              <a:lnSpc>
                <a:spcPts val="4725"/>
              </a:lnSpc>
            </a:pPr>
            <a:r>
              <a:rPr lang="en-US" sz="3500">
                <a:solidFill>
                  <a:srgbClr val="000000"/>
                </a:solidFill>
                <a:latin typeface="Exo 2 Light"/>
              </a:rPr>
              <a:t>! Belangrijk voor uitkeringsgerechtigden (werkloosheid, ziekte of invaliditeit): </a:t>
            </a:r>
          </a:p>
          <a:p>
            <a:pPr algn="just">
              <a:lnSpc>
                <a:spcPts val="4725"/>
              </a:lnSpc>
            </a:pPr>
            <a:r>
              <a:rPr lang="en-US" sz="3500">
                <a:solidFill>
                  <a:srgbClr val="000000"/>
                </a:solidFill>
                <a:latin typeface="Exo 2 Light"/>
              </a:rPr>
              <a:t>je ontvangt geen uitkering op gewerkte dagen in deeleconomie.</a:t>
            </a:r>
          </a:p>
          <a:p>
            <a:pPr algn="just">
              <a:lnSpc>
                <a:spcPts val="4725"/>
              </a:lnSpc>
            </a:pPr>
            <a:endParaRPr lang="en-US" sz="3500">
              <a:solidFill>
                <a:srgbClr val="000000"/>
              </a:solidFill>
              <a:latin typeface="Exo 2 Light"/>
            </a:endParaRPr>
          </a:p>
          <a:p>
            <a:pPr algn="just">
              <a:lnSpc>
                <a:spcPts val="4725"/>
              </a:lnSpc>
            </a:pPr>
            <a:endParaRPr lang="en-US" sz="3500">
              <a:solidFill>
                <a:srgbClr val="000000"/>
              </a:solidFill>
              <a:latin typeface="Exo 2 Light"/>
            </a:endParaRPr>
          </a:p>
          <a:p>
            <a:pPr algn="just">
              <a:lnSpc>
                <a:spcPts val="4725"/>
              </a:lnSpc>
            </a:pPr>
            <a:endParaRPr lang="en-US" sz="3500">
              <a:solidFill>
                <a:srgbClr val="000000"/>
              </a:solidFill>
              <a:latin typeface="Exo 2 Light"/>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791342" y="1133475"/>
            <a:ext cx="10894070" cy="730250"/>
          </a:xfrm>
          <a:prstGeom prst="rect">
            <a:avLst/>
          </a:prstGeom>
        </p:spPr>
        <p:txBody>
          <a:bodyPr lIns="0" tIns="0" rIns="0" bIns="0" rtlCol="0" anchor="t">
            <a:spAutoFit/>
          </a:bodyPr>
          <a:lstStyle/>
          <a:p>
            <a:pPr algn="ctr">
              <a:lnSpc>
                <a:spcPts val="5499"/>
              </a:lnSpc>
              <a:spcBef>
                <a:spcPct val="0"/>
              </a:spcBef>
            </a:pPr>
            <a:r>
              <a:rPr lang="en-US" sz="5499">
                <a:solidFill>
                  <a:srgbClr val="000000"/>
                </a:solidFill>
                <a:latin typeface="Exo 2 Bold"/>
              </a:rPr>
              <a:t>Wie mag bijklussen: uitzondering</a:t>
            </a:r>
          </a:p>
        </p:txBody>
      </p:sp>
      <p:sp>
        <p:nvSpPr>
          <p:cNvPr id="3" name="TextBox 3"/>
          <p:cNvSpPr txBox="1"/>
          <p:nvPr/>
        </p:nvSpPr>
        <p:spPr>
          <a:xfrm>
            <a:off x="1028700" y="2307175"/>
            <a:ext cx="15754945" cy="6591300"/>
          </a:xfrm>
          <a:prstGeom prst="rect">
            <a:avLst/>
          </a:prstGeom>
        </p:spPr>
        <p:txBody>
          <a:bodyPr lIns="0" tIns="0" rIns="0" bIns="0" rtlCol="0" anchor="t">
            <a:spAutoFit/>
          </a:bodyPr>
          <a:lstStyle/>
          <a:p>
            <a:pPr algn="just">
              <a:lnSpc>
                <a:spcPts val="4725"/>
              </a:lnSpc>
            </a:pPr>
            <a:r>
              <a:rPr lang="en-US" sz="3500">
                <a:solidFill>
                  <a:srgbClr val="000000"/>
                </a:solidFill>
                <a:latin typeface="Exo 2 Light"/>
              </a:rPr>
              <a:t>Voorbeeld:</a:t>
            </a:r>
            <a:r>
              <a:rPr lang="en-US" sz="3500">
                <a:solidFill>
                  <a:srgbClr val="000000"/>
                </a:solidFill>
                <a:latin typeface="Arimo"/>
              </a:rPr>
              <a:t> </a:t>
            </a:r>
          </a:p>
          <a:p>
            <a:pPr algn="just">
              <a:lnSpc>
                <a:spcPts val="4725"/>
              </a:lnSpc>
            </a:pPr>
            <a:r>
              <a:rPr lang="en-US" sz="3500">
                <a:solidFill>
                  <a:srgbClr val="000000"/>
                </a:solidFill>
                <a:latin typeface="Arimo"/>
              </a:rPr>
              <a:t>Je hebt een ziekte-uitkering en werkt als assistent. Je wordt vergoed als assistent, maar de uitkeringsinstantie is ervan op de hoogte. Voor dagen waarop je als assistent gewerkt hebt, zal je geen ziekte-uitkering krijgen.</a:t>
            </a:r>
          </a:p>
          <a:p>
            <a:pPr algn="just">
              <a:lnSpc>
                <a:spcPts val="4725"/>
              </a:lnSpc>
            </a:pPr>
            <a:endParaRPr lang="en-US" sz="3500">
              <a:solidFill>
                <a:srgbClr val="000000"/>
              </a:solidFill>
              <a:latin typeface="Arimo"/>
            </a:endParaRPr>
          </a:p>
          <a:p>
            <a:pPr algn="just">
              <a:lnSpc>
                <a:spcPts val="4725"/>
              </a:lnSpc>
            </a:pPr>
            <a:r>
              <a:rPr lang="en-US" sz="3500">
                <a:solidFill>
                  <a:srgbClr val="000000"/>
                </a:solidFill>
                <a:latin typeface="Exo 2 Light"/>
              </a:rPr>
              <a:t>Uitzondering voorbeeld: </a:t>
            </a:r>
          </a:p>
          <a:p>
            <a:pPr algn="just">
              <a:lnSpc>
                <a:spcPts val="4725"/>
              </a:lnSpc>
            </a:pPr>
            <a:r>
              <a:rPr lang="en-US" sz="3500">
                <a:solidFill>
                  <a:srgbClr val="000000"/>
                </a:solidFill>
                <a:latin typeface="Exo 2 Light"/>
              </a:rPr>
              <a:t>Een voorbeeld is iemand met een ziekte-uitkering wegens een burn-out. Die mag dan bijvoorbeeld van de dokter wel 12 uur per week werken én heeft hier een specifiek attest voor. Zo kan je via deeleconomie werken, zonder je uitkering te verliezen.</a:t>
            </a:r>
          </a:p>
          <a:p>
            <a:pPr algn="just">
              <a:lnSpc>
                <a:spcPts val="4725"/>
              </a:lnSpc>
            </a:pPr>
            <a:endParaRPr lang="en-US" sz="3500">
              <a:solidFill>
                <a:srgbClr val="000000"/>
              </a:solidFill>
              <a:latin typeface="Exo 2 Light"/>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756563" y="5143500"/>
            <a:ext cx="3291840" cy="4114800"/>
          </a:xfrm>
          <a:prstGeom prst="rect">
            <a:avLst/>
          </a:prstGeom>
        </p:spPr>
      </p:pic>
      <p:sp>
        <p:nvSpPr>
          <p:cNvPr id="3" name="TextBox 3"/>
          <p:cNvSpPr txBox="1"/>
          <p:nvPr/>
        </p:nvSpPr>
        <p:spPr>
          <a:xfrm>
            <a:off x="3924022" y="1133475"/>
            <a:ext cx="10628709" cy="730250"/>
          </a:xfrm>
          <a:prstGeom prst="rect">
            <a:avLst/>
          </a:prstGeom>
        </p:spPr>
        <p:txBody>
          <a:bodyPr lIns="0" tIns="0" rIns="0" bIns="0" rtlCol="0" anchor="t">
            <a:spAutoFit/>
          </a:bodyPr>
          <a:lstStyle/>
          <a:p>
            <a:pPr algn="ctr">
              <a:lnSpc>
                <a:spcPts val="5499"/>
              </a:lnSpc>
              <a:spcBef>
                <a:spcPct val="0"/>
              </a:spcBef>
            </a:pPr>
            <a:r>
              <a:rPr lang="en-US" sz="5499">
                <a:solidFill>
                  <a:srgbClr val="000000"/>
                </a:solidFill>
                <a:latin typeface="Exo 2 Bold"/>
              </a:rPr>
              <a:t>Opleiding persoonlijke assistent</a:t>
            </a:r>
          </a:p>
        </p:txBody>
      </p:sp>
      <p:sp>
        <p:nvSpPr>
          <p:cNvPr id="4" name="TextBox 4"/>
          <p:cNvSpPr txBox="1"/>
          <p:nvPr/>
        </p:nvSpPr>
        <p:spPr>
          <a:xfrm>
            <a:off x="1028700" y="2307175"/>
            <a:ext cx="15754945" cy="2990850"/>
          </a:xfrm>
          <a:prstGeom prst="rect">
            <a:avLst/>
          </a:prstGeom>
        </p:spPr>
        <p:txBody>
          <a:bodyPr lIns="0" tIns="0" rIns="0" bIns="0" rtlCol="0" anchor="t">
            <a:spAutoFit/>
          </a:bodyPr>
          <a:lstStyle/>
          <a:p>
            <a:pPr marL="755651" lvl="1" indent="-377825" algn="just">
              <a:lnSpc>
                <a:spcPts val="4725"/>
              </a:lnSpc>
              <a:buFont typeface="Arial"/>
              <a:buChar char="•"/>
            </a:pPr>
            <a:r>
              <a:rPr lang="en-US" sz="3500">
                <a:solidFill>
                  <a:srgbClr val="000000"/>
                </a:solidFill>
                <a:latin typeface="Exo 2 Light"/>
              </a:rPr>
              <a:t>Geen specifieke opleiding nodig voor persoonlijke assistent</a:t>
            </a:r>
          </a:p>
          <a:p>
            <a:pPr marL="755651" lvl="1" indent="-377825" algn="just">
              <a:lnSpc>
                <a:spcPts val="4725"/>
              </a:lnSpc>
              <a:buFont typeface="Arial"/>
              <a:buChar char="•"/>
            </a:pPr>
            <a:r>
              <a:rPr lang="en-US" sz="3500">
                <a:solidFill>
                  <a:srgbClr val="000000"/>
                </a:solidFill>
                <a:latin typeface="Exo 2 Light"/>
              </a:rPr>
              <a:t>In de praktijk meestal gekozen voor mensen die graag zorgen voor iemand met een groot hart voor anderen. </a:t>
            </a:r>
          </a:p>
          <a:p>
            <a:pPr marL="755651" lvl="1" indent="-377825" algn="just">
              <a:lnSpc>
                <a:spcPts val="4725"/>
              </a:lnSpc>
              <a:buFont typeface="Arial"/>
              <a:buChar char="•"/>
            </a:pPr>
            <a:r>
              <a:rPr lang="en-US" sz="3500">
                <a:solidFill>
                  <a:srgbClr val="000000"/>
                </a:solidFill>
                <a:latin typeface="Exo 2 Light"/>
              </a:rPr>
              <a:t>Meestal als bijverdienste, bij iemand uit de omgeving.</a:t>
            </a:r>
          </a:p>
          <a:p>
            <a:pPr algn="just">
              <a:lnSpc>
                <a:spcPts val="4725"/>
              </a:lnSpc>
            </a:pPr>
            <a:endParaRPr lang="en-US" sz="3500">
              <a:solidFill>
                <a:srgbClr val="000000"/>
              </a:solidFill>
              <a:latin typeface="Exo 2 Light"/>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8231183" y="1133475"/>
            <a:ext cx="2014389" cy="730250"/>
          </a:xfrm>
          <a:prstGeom prst="rect">
            <a:avLst/>
          </a:prstGeom>
        </p:spPr>
        <p:txBody>
          <a:bodyPr lIns="0" tIns="0" rIns="0" bIns="0" rtlCol="0" anchor="t">
            <a:spAutoFit/>
          </a:bodyPr>
          <a:lstStyle/>
          <a:p>
            <a:pPr algn="ctr">
              <a:lnSpc>
                <a:spcPts val="5499"/>
              </a:lnSpc>
              <a:spcBef>
                <a:spcPct val="0"/>
              </a:spcBef>
            </a:pPr>
            <a:r>
              <a:rPr lang="en-US" sz="5499">
                <a:solidFill>
                  <a:srgbClr val="000000"/>
                </a:solidFill>
                <a:latin typeface="Exo 2 Bold"/>
              </a:rPr>
              <a:t>Taken</a:t>
            </a:r>
          </a:p>
        </p:txBody>
      </p:sp>
      <p:sp>
        <p:nvSpPr>
          <p:cNvPr id="3" name="TextBox 3"/>
          <p:cNvSpPr txBox="1"/>
          <p:nvPr/>
        </p:nvSpPr>
        <p:spPr>
          <a:xfrm>
            <a:off x="1028700" y="2307175"/>
            <a:ext cx="15754945" cy="5991225"/>
          </a:xfrm>
          <a:prstGeom prst="rect">
            <a:avLst/>
          </a:prstGeom>
        </p:spPr>
        <p:txBody>
          <a:bodyPr lIns="0" tIns="0" rIns="0" bIns="0" rtlCol="0" anchor="t">
            <a:spAutoFit/>
          </a:bodyPr>
          <a:lstStyle/>
          <a:p>
            <a:pPr algn="just">
              <a:lnSpc>
                <a:spcPts val="4725"/>
              </a:lnSpc>
            </a:pPr>
            <a:r>
              <a:rPr lang="en-US" sz="3500">
                <a:solidFill>
                  <a:srgbClr val="000000"/>
                </a:solidFill>
                <a:latin typeface="Exo 2 Light"/>
              </a:rPr>
              <a:t>Takenpakket van een persoonlijke assistent is niet gedefinieerd. PA biedt hulp en ondersteuning bij dagdagelijkse activiteiten, dus in de privésfeer. </a:t>
            </a:r>
          </a:p>
          <a:p>
            <a:pPr algn="just">
              <a:lnSpc>
                <a:spcPts val="4725"/>
              </a:lnSpc>
            </a:pPr>
            <a:endParaRPr lang="en-US" sz="3500">
              <a:solidFill>
                <a:srgbClr val="000000"/>
              </a:solidFill>
              <a:latin typeface="Exo 2 Light"/>
            </a:endParaRPr>
          </a:p>
          <a:p>
            <a:pPr algn="just">
              <a:lnSpc>
                <a:spcPts val="4725"/>
              </a:lnSpc>
            </a:pPr>
            <a:r>
              <a:rPr lang="en-US" sz="3500">
                <a:solidFill>
                  <a:srgbClr val="000000"/>
                </a:solidFill>
                <a:latin typeface="Exo 2 Light"/>
              </a:rPr>
              <a:t>Voorbeelden:</a:t>
            </a:r>
          </a:p>
          <a:p>
            <a:pPr marL="755651" lvl="1" indent="-377825" algn="just">
              <a:lnSpc>
                <a:spcPts val="4725"/>
              </a:lnSpc>
              <a:buFont typeface="Arial"/>
              <a:buChar char="•"/>
            </a:pPr>
            <a:r>
              <a:rPr lang="en-US" sz="3500">
                <a:solidFill>
                  <a:srgbClr val="000000"/>
                </a:solidFill>
                <a:latin typeface="Exo 2 Light"/>
              </a:rPr>
              <a:t>Tuinonderhoud</a:t>
            </a:r>
          </a:p>
          <a:p>
            <a:pPr marL="755651" lvl="1" indent="-377825" algn="just">
              <a:lnSpc>
                <a:spcPts val="4725"/>
              </a:lnSpc>
              <a:buFont typeface="Arial"/>
              <a:buChar char="•"/>
            </a:pPr>
            <a:r>
              <a:rPr lang="en-US" sz="3500">
                <a:solidFill>
                  <a:srgbClr val="000000"/>
                </a:solidFill>
                <a:latin typeface="Exo 2 Light"/>
              </a:rPr>
              <a:t>Klusjes</a:t>
            </a:r>
          </a:p>
          <a:p>
            <a:pPr marL="755651" lvl="1" indent="-377825" algn="just">
              <a:lnSpc>
                <a:spcPts val="4725"/>
              </a:lnSpc>
              <a:buFont typeface="Arial"/>
              <a:buChar char="•"/>
            </a:pPr>
            <a:r>
              <a:rPr lang="en-US" sz="3500">
                <a:solidFill>
                  <a:srgbClr val="000000"/>
                </a:solidFill>
                <a:latin typeface="Exo 2 Light"/>
              </a:rPr>
              <a:t>Kinderoppas</a:t>
            </a:r>
          </a:p>
          <a:p>
            <a:pPr marL="755651" lvl="1" indent="-377825" algn="just">
              <a:lnSpc>
                <a:spcPts val="4725"/>
              </a:lnSpc>
              <a:buFont typeface="Arial"/>
              <a:buChar char="•"/>
            </a:pPr>
            <a:r>
              <a:rPr lang="en-US" sz="3500">
                <a:solidFill>
                  <a:srgbClr val="000000"/>
                </a:solidFill>
                <a:latin typeface="Exo 2 Light"/>
              </a:rPr>
              <a:t>Vervoer</a:t>
            </a:r>
          </a:p>
          <a:p>
            <a:pPr marL="755651" lvl="1" indent="-377825" algn="just">
              <a:lnSpc>
                <a:spcPts val="4725"/>
              </a:lnSpc>
              <a:buFont typeface="Arial"/>
              <a:buChar char="•"/>
            </a:pPr>
            <a:r>
              <a:rPr lang="en-US" sz="3500">
                <a:solidFill>
                  <a:srgbClr val="000000"/>
                </a:solidFill>
                <a:latin typeface="Exo 2 Light"/>
              </a:rPr>
              <a:t>Dagelijkse zorg voor personen met beperking</a:t>
            </a:r>
          </a:p>
          <a:p>
            <a:pPr algn="just">
              <a:lnSpc>
                <a:spcPts val="4725"/>
              </a:lnSpc>
            </a:pPr>
            <a:r>
              <a:rPr lang="en-US" sz="3500">
                <a:solidFill>
                  <a:srgbClr val="000000"/>
                </a:solidFill>
                <a:latin typeface="Exo 2 Light"/>
              </a:rPr>
              <a:t>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2307175"/>
            <a:ext cx="15754945" cy="7191375"/>
          </a:xfrm>
          <a:prstGeom prst="rect">
            <a:avLst/>
          </a:prstGeom>
        </p:spPr>
        <p:txBody>
          <a:bodyPr lIns="0" tIns="0" rIns="0" bIns="0" rtlCol="0" anchor="t">
            <a:spAutoFit/>
          </a:bodyPr>
          <a:lstStyle/>
          <a:p>
            <a:pPr algn="just">
              <a:lnSpc>
                <a:spcPts val="4725"/>
              </a:lnSpc>
            </a:pPr>
            <a:r>
              <a:rPr lang="en-US" sz="3500">
                <a:solidFill>
                  <a:srgbClr val="000000"/>
                </a:solidFill>
                <a:latin typeface="Exo 2 Light"/>
              </a:rPr>
              <a:t>Taken:</a:t>
            </a:r>
          </a:p>
          <a:p>
            <a:pPr marL="755651" lvl="1" indent="-377825" algn="just">
              <a:lnSpc>
                <a:spcPts val="4725"/>
              </a:lnSpc>
              <a:buFont typeface="Arial"/>
              <a:buChar char="•"/>
            </a:pPr>
            <a:r>
              <a:rPr lang="en-US" sz="3500">
                <a:solidFill>
                  <a:srgbClr val="000000"/>
                </a:solidFill>
                <a:latin typeface="Exo 2 Light"/>
              </a:rPr>
              <a:t>Wassen</a:t>
            </a:r>
          </a:p>
          <a:p>
            <a:pPr marL="755651" lvl="1" indent="-377825" algn="just">
              <a:lnSpc>
                <a:spcPts val="4725"/>
              </a:lnSpc>
              <a:buFont typeface="Arial"/>
              <a:buChar char="•"/>
            </a:pPr>
            <a:r>
              <a:rPr lang="en-US" sz="3500">
                <a:solidFill>
                  <a:srgbClr val="000000"/>
                </a:solidFill>
                <a:latin typeface="Exo 2 Light"/>
              </a:rPr>
              <a:t>Aankleden</a:t>
            </a:r>
          </a:p>
          <a:p>
            <a:pPr marL="755651" lvl="1" indent="-377825" algn="just">
              <a:lnSpc>
                <a:spcPts val="4725"/>
              </a:lnSpc>
              <a:buFont typeface="Arial"/>
              <a:buChar char="•"/>
            </a:pPr>
            <a:r>
              <a:rPr lang="en-US" sz="3500">
                <a:solidFill>
                  <a:srgbClr val="000000"/>
                </a:solidFill>
                <a:latin typeface="Exo 2 Light"/>
              </a:rPr>
              <a:t>Koken</a:t>
            </a:r>
          </a:p>
          <a:p>
            <a:pPr marL="755651" lvl="1" indent="-377825" algn="just">
              <a:lnSpc>
                <a:spcPts val="4725"/>
              </a:lnSpc>
              <a:buFont typeface="Arial"/>
              <a:buChar char="•"/>
            </a:pPr>
            <a:r>
              <a:rPr lang="en-US" sz="3500">
                <a:solidFill>
                  <a:srgbClr val="000000"/>
                </a:solidFill>
                <a:latin typeface="Exo 2 Light"/>
              </a:rPr>
              <a:t>Boodschappen doen</a:t>
            </a:r>
          </a:p>
          <a:p>
            <a:pPr marL="755651" lvl="1" indent="-377825" algn="just">
              <a:lnSpc>
                <a:spcPts val="4725"/>
              </a:lnSpc>
              <a:buFont typeface="Arial"/>
              <a:buChar char="•"/>
            </a:pPr>
            <a:r>
              <a:rPr lang="en-US" sz="3500">
                <a:solidFill>
                  <a:srgbClr val="000000"/>
                </a:solidFill>
                <a:latin typeface="Exo 2 Light"/>
              </a:rPr>
              <a:t>Vervoer</a:t>
            </a:r>
          </a:p>
          <a:p>
            <a:pPr marL="755651" lvl="1" indent="-377825" algn="just">
              <a:lnSpc>
                <a:spcPts val="4725"/>
              </a:lnSpc>
              <a:buFont typeface="Arial"/>
              <a:buChar char="•"/>
            </a:pPr>
            <a:r>
              <a:rPr lang="en-US" sz="3500">
                <a:solidFill>
                  <a:srgbClr val="000000"/>
                </a:solidFill>
                <a:latin typeface="Exo 2 Light"/>
              </a:rPr>
              <a:t>Spellen spelen</a:t>
            </a:r>
          </a:p>
          <a:p>
            <a:pPr marL="755651" lvl="1" indent="-377825" algn="just">
              <a:lnSpc>
                <a:spcPts val="4725"/>
              </a:lnSpc>
              <a:buFont typeface="Arial"/>
              <a:buChar char="•"/>
            </a:pPr>
            <a:r>
              <a:rPr lang="en-US" sz="3500">
                <a:solidFill>
                  <a:srgbClr val="000000"/>
                </a:solidFill>
                <a:latin typeface="Exo 2 Light"/>
              </a:rPr>
              <a:t>Praten</a:t>
            </a:r>
          </a:p>
          <a:p>
            <a:pPr marL="755651" lvl="1" indent="-377825" algn="just">
              <a:lnSpc>
                <a:spcPts val="4725"/>
              </a:lnSpc>
              <a:buFont typeface="Arial"/>
              <a:buChar char="•"/>
            </a:pPr>
            <a:r>
              <a:rPr lang="en-US" sz="3500">
                <a:solidFill>
                  <a:srgbClr val="000000"/>
                </a:solidFill>
                <a:latin typeface="Exo 2 Light"/>
              </a:rPr>
              <a:t>... </a:t>
            </a:r>
          </a:p>
          <a:p>
            <a:pPr algn="just">
              <a:lnSpc>
                <a:spcPts val="4725"/>
              </a:lnSpc>
            </a:pPr>
            <a:endParaRPr lang="en-US" sz="3500">
              <a:solidFill>
                <a:srgbClr val="000000"/>
              </a:solidFill>
              <a:latin typeface="Exo 2 Light"/>
            </a:endParaRPr>
          </a:p>
          <a:p>
            <a:pPr algn="just">
              <a:lnSpc>
                <a:spcPts val="4725"/>
              </a:lnSpc>
            </a:pPr>
            <a:r>
              <a:rPr lang="en-US" sz="3500">
                <a:solidFill>
                  <a:srgbClr val="000000"/>
                </a:solidFill>
                <a:latin typeface="Exo 2 Light"/>
              </a:rPr>
              <a:t>      = assistentie in niet-professionele sfeer. Voor specifieke verzorging</a:t>
            </a:r>
          </a:p>
          <a:p>
            <a:pPr algn="just">
              <a:lnSpc>
                <a:spcPts val="4725"/>
              </a:lnSpc>
            </a:pPr>
            <a:r>
              <a:rPr lang="en-US" sz="3500">
                <a:solidFill>
                  <a:srgbClr val="000000"/>
                </a:solidFill>
                <a:latin typeface="Exo 2 Light"/>
              </a:rPr>
              <a:t>          schakelt je professionals met een medische achtergrond in. </a:t>
            </a:r>
          </a:p>
        </p:txBody>
      </p:sp>
      <p:sp>
        <p:nvSpPr>
          <p:cNvPr id="3" name="TextBox 3"/>
          <p:cNvSpPr txBox="1"/>
          <p:nvPr/>
        </p:nvSpPr>
        <p:spPr>
          <a:xfrm>
            <a:off x="3867096" y="1133475"/>
            <a:ext cx="10742563" cy="730250"/>
          </a:xfrm>
          <a:prstGeom prst="rect">
            <a:avLst/>
          </a:prstGeom>
        </p:spPr>
        <p:txBody>
          <a:bodyPr lIns="0" tIns="0" rIns="0" bIns="0" rtlCol="0" anchor="t">
            <a:spAutoFit/>
          </a:bodyPr>
          <a:lstStyle/>
          <a:p>
            <a:pPr algn="ctr">
              <a:lnSpc>
                <a:spcPts val="5499"/>
              </a:lnSpc>
              <a:spcBef>
                <a:spcPct val="0"/>
              </a:spcBef>
            </a:pPr>
            <a:r>
              <a:rPr lang="en-US" sz="5499">
                <a:solidFill>
                  <a:srgbClr val="000000"/>
                </a:solidFill>
                <a:latin typeface="Exo 2 Bold"/>
              </a:rPr>
              <a:t>Taken bij persoon met beperking</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354213" y="1133475"/>
            <a:ext cx="3768328" cy="730250"/>
          </a:xfrm>
          <a:prstGeom prst="rect">
            <a:avLst/>
          </a:prstGeom>
        </p:spPr>
        <p:txBody>
          <a:bodyPr lIns="0" tIns="0" rIns="0" bIns="0" rtlCol="0" anchor="t">
            <a:spAutoFit/>
          </a:bodyPr>
          <a:lstStyle/>
          <a:p>
            <a:pPr algn="ctr">
              <a:lnSpc>
                <a:spcPts val="5499"/>
              </a:lnSpc>
              <a:spcBef>
                <a:spcPct val="0"/>
              </a:spcBef>
            </a:pPr>
            <a:r>
              <a:rPr lang="en-US" sz="5499">
                <a:solidFill>
                  <a:srgbClr val="000000"/>
                </a:solidFill>
                <a:latin typeface="Exo 2 Bold"/>
              </a:rPr>
              <a:t>Vergoeding</a:t>
            </a:r>
          </a:p>
        </p:txBody>
      </p:sp>
      <p:sp>
        <p:nvSpPr>
          <p:cNvPr id="3" name="TextBox 3"/>
          <p:cNvSpPr txBox="1"/>
          <p:nvPr/>
        </p:nvSpPr>
        <p:spPr>
          <a:xfrm>
            <a:off x="1028700" y="2307175"/>
            <a:ext cx="15754945" cy="5991225"/>
          </a:xfrm>
          <a:prstGeom prst="rect">
            <a:avLst/>
          </a:prstGeom>
        </p:spPr>
        <p:txBody>
          <a:bodyPr lIns="0" tIns="0" rIns="0" bIns="0" rtlCol="0" anchor="t">
            <a:spAutoFit/>
          </a:bodyPr>
          <a:lstStyle/>
          <a:p>
            <a:pPr algn="just">
              <a:lnSpc>
                <a:spcPts val="4725"/>
              </a:lnSpc>
            </a:pPr>
            <a:r>
              <a:rPr lang="en-US" sz="3500" dirty="0">
                <a:solidFill>
                  <a:srgbClr val="000000"/>
                </a:solidFill>
                <a:latin typeface="Exo 2 Light"/>
              </a:rPr>
              <a:t>2023: tot 7.170 € via </a:t>
            </a:r>
            <a:r>
              <a:rPr lang="en-US" sz="3500" dirty="0" err="1">
                <a:solidFill>
                  <a:srgbClr val="000000"/>
                </a:solidFill>
                <a:latin typeface="Exo 2 Light"/>
              </a:rPr>
              <a:t>deeleconomie</a:t>
            </a:r>
            <a:r>
              <a:rPr lang="en-US" sz="3500" dirty="0">
                <a:solidFill>
                  <a:srgbClr val="000000"/>
                </a:solidFill>
                <a:latin typeface="Exo 2 Light"/>
              </a:rPr>
              <a:t>. </a:t>
            </a:r>
          </a:p>
          <a:p>
            <a:pPr algn="just">
              <a:lnSpc>
                <a:spcPts val="4725"/>
              </a:lnSpc>
            </a:pPr>
            <a:r>
              <a:rPr lang="en-US" sz="3500" dirty="0">
                <a:solidFill>
                  <a:srgbClr val="000000"/>
                </a:solidFill>
                <a:latin typeface="Exo 2 Light"/>
              </a:rPr>
              <a:t>          Als je </a:t>
            </a:r>
            <a:r>
              <a:rPr lang="en-US" sz="3500" dirty="0" err="1">
                <a:solidFill>
                  <a:srgbClr val="000000"/>
                </a:solidFill>
                <a:latin typeface="Exo 2 Light"/>
              </a:rPr>
              <a:t>meer</a:t>
            </a:r>
            <a:r>
              <a:rPr lang="en-US" sz="3500" dirty="0">
                <a:solidFill>
                  <a:srgbClr val="000000"/>
                </a:solidFill>
                <a:latin typeface="Exo 2 Light"/>
              </a:rPr>
              <a:t> </a:t>
            </a:r>
            <a:r>
              <a:rPr lang="en-US" sz="3500" dirty="0" err="1">
                <a:solidFill>
                  <a:srgbClr val="000000"/>
                </a:solidFill>
                <a:latin typeface="Exo 2 Light"/>
              </a:rPr>
              <a:t>verdient</a:t>
            </a:r>
            <a:r>
              <a:rPr lang="en-US" sz="3500" dirty="0">
                <a:solidFill>
                  <a:srgbClr val="000000"/>
                </a:solidFill>
                <a:latin typeface="Exo 2 Light"/>
              </a:rPr>
              <a:t>, </a:t>
            </a:r>
            <a:r>
              <a:rPr lang="en-US" sz="3500" dirty="0" err="1">
                <a:solidFill>
                  <a:srgbClr val="000000"/>
                </a:solidFill>
                <a:latin typeface="Exo 2 Light"/>
              </a:rPr>
              <a:t>vervalt</a:t>
            </a:r>
            <a:r>
              <a:rPr lang="en-US" sz="3500" dirty="0">
                <a:solidFill>
                  <a:srgbClr val="000000"/>
                </a:solidFill>
                <a:latin typeface="Exo 2 Light"/>
              </a:rPr>
              <a:t> de </a:t>
            </a:r>
            <a:r>
              <a:rPr lang="en-US" sz="3500" dirty="0" err="1">
                <a:solidFill>
                  <a:srgbClr val="000000"/>
                </a:solidFill>
                <a:latin typeface="Exo 2 Light"/>
              </a:rPr>
              <a:t>beperkte</a:t>
            </a:r>
            <a:r>
              <a:rPr lang="en-US" sz="3500" dirty="0">
                <a:solidFill>
                  <a:srgbClr val="000000"/>
                </a:solidFill>
                <a:latin typeface="Exo 2 Light"/>
              </a:rPr>
              <a:t> </a:t>
            </a:r>
            <a:r>
              <a:rPr lang="en-US" sz="3500" dirty="0" err="1">
                <a:solidFill>
                  <a:srgbClr val="000000"/>
                </a:solidFill>
                <a:latin typeface="Exo 2 Light"/>
              </a:rPr>
              <a:t>belasting</a:t>
            </a:r>
            <a:r>
              <a:rPr lang="en-US" sz="3500" dirty="0">
                <a:solidFill>
                  <a:srgbClr val="000000"/>
                </a:solidFill>
                <a:latin typeface="Exo 2 Light"/>
              </a:rPr>
              <a:t> van 10,70%. </a:t>
            </a:r>
          </a:p>
          <a:p>
            <a:pPr algn="just">
              <a:lnSpc>
                <a:spcPts val="4725"/>
              </a:lnSpc>
            </a:pPr>
            <a:endParaRPr lang="en-US" sz="3500" dirty="0">
              <a:solidFill>
                <a:srgbClr val="000000"/>
              </a:solidFill>
              <a:latin typeface="Exo 2 Light"/>
            </a:endParaRPr>
          </a:p>
          <a:p>
            <a:pPr algn="just">
              <a:lnSpc>
                <a:spcPts val="4725"/>
              </a:lnSpc>
            </a:pPr>
            <a:r>
              <a:rPr lang="en-US" sz="3500" dirty="0">
                <a:solidFill>
                  <a:srgbClr val="000000"/>
                </a:solidFill>
                <a:latin typeface="Exo 2 Light"/>
              </a:rPr>
              <a:t>Je </a:t>
            </a:r>
            <a:r>
              <a:rPr lang="en-US" sz="3500" dirty="0" err="1">
                <a:solidFill>
                  <a:srgbClr val="000000"/>
                </a:solidFill>
                <a:latin typeface="Exo 2 Light"/>
              </a:rPr>
              <a:t>moet</a:t>
            </a:r>
            <a:r>
              <a:rPr lang="en-US" sz="3500" dirty="0">
                <a:solidFill>
                  <a:srgbClr val="000000"/>
                </a:solidFill>
                <a:latin typeface="Exo 2 Light"/>
              </a:rPr>
              <a:t> er </a:t>
            </a:r>
            <a:r>
              <a:rPr lang="en-US" sz="3500" dirty="0" err="1">
                <a:solidFill>
                  <a:srgbClr val="000000"/>
                </a:solidFill>
                <a:latin typeface="Exo 2 Light"/>
              </a:rPr>
              <a:t>rekening</a:t>
            </a:r>
            <a:r>
              <a:rPr lang="en-US" sz="3500" dirty="0">
                <a:solidFill>
                  <a:srgbClr val="000000"/>
                </a:solidFill>
                <a:latin typeface="Exo 2 Light"/>
              </a:rPr>
              <a:t> mee </a:t>
            </a:r>
            <a:r>
              <a:rPr lang="en-US" sz="3500" dirty="0" err="1">
                <a:solidFill>
                  <a:srgbClr val="000000"/>
                </a:solidFill>
                <a:latin typeface="Exo 2 Light"/>
              </a:rPr>
              <a:t>houden</a:t>
            </a:r>
            <a:r>
              <a:rPr lang="en-US" sz="3500" dirty="0">
                <a:solidFill>
                  <a:srgbClr val="000000"/>
                </a:solidFill>
                <a:latin typeface="Exo 2 Light"/>
              </a:rPr>
              <a:t> </a:t>
            </a:r>
            <a:r>
              <a:rPr lang="en-US" sz="3500" dirty="0" err="1">
                <a:solidFill>
                  <a:srgbClr val="000000"/>
                </a:solidFill>
                <a:latin typeface="Exo 2 Light"/>
              </a:rPr>
              <a:t>dat</a:t>
            </a:r>
            <a:r>
              <a:rPr lang="en-US" sz="3500" dirty="0">
                <a:solidFill>
                  <a:srgbClr val="000000"/>
                </a:solidFill>
                <a:latin typeface="Exo 2 Light"/>
              </a:rPr>
              <a:t> </a:t>
            </a:r>
            <a:r>
              <a:rPr lang="en-US" sz="3500" dirty="0" err="1">
                <a:solidFill>
                  <a:srgbClr val="000000"/>
                </a:solidFill>
                <a:latin typeface="Exo 2 Light"/>
              </a:rPr>
              <a:t>dat</a:t>
            </a:r>
            <a:r>
              <a:rPr lang="en-US" sz="3500" dirty="0">
                <a:solidFill>
                  <a:srgbClr val="000000"/>
                </a:solidFill>
                <a:latin typeface="Exo 2 Light"/>
              </a:rPr>
              <a:t> </a:t>
            </a:r>
            <a:r>
              <a:rPr lang="en-US" sz="3500" dirty="0" err="1">
                <a:solidFill>
                  <a:srgbClr val="000000"/>
                </a:solidFill>
                <a:latin typeface="Exo 2 Light"/>
              </a:rPr>
              <a:t>berekend</a:t>
            </a:r>
            <a:r>
              <a:rPr lang="en-US" sz="3500" dirty="0">
                <a:solidFill>
                  <a:srgbClr val="000000"/>
                </a:solidFill>
                <a:latin typeface="Exo 2 Light"/>
              </a:rPr>
              <a:t> </a:t>
            </a:r>
            <a:r>
              <a:rPr lang="en-US" sz="3500" dirty="0" err="1">
                <a:solidFill>
                  <a:srgbClr val="000000"/>
                </a:solidFill>
                <a:latin typeface="Exo 2 Light"/>
              </a:rPr>
              <a:t>wordt</a:t>
            </a:r>
            <a:r>
              <a:rPr lang="en-US" sz="3500" dirty="0">
                <a:solidFill>
                  <a:srgbClr val="000000"/>
                </a:solidFill>
                <a:latin typeface="Exo 2 Light"/>
              </a:rPr>
              <a:t> op wat </a:t>
            </a:r>
            <a:r>
              <a:rPr lang="en-US" sz="3500" dirty="0" err="1">
                <a:solidFill>
                  <a:srgbClr val="000000"/>
                </a:solidFill>
                <a:latin typeface="Exo 2 Light"/>
              </a:rPr>
              <a:t>uitbetaald</a:t>
            </a:r>
            <a:r>
              <a:rPr lang="en-US" sz="3500" dirty="0">
                <a:solidFill>
                  <a:srgbClr val="000000"/>
                </a:solidFill>
                <a:latin typeface="Exo 2 Light"/>
              </a:rPr>
              <a:t> </a:t>
            </a:r>
            <a:r>
              <a:rPr lang="en-US" sz="3500" dirty="0" err="1">
                <a:solidFill>
                  <a:srgbClr val="000000"/>
                </a:solidFill>
                <a:latin typeface="Exo 2 Light"/>
              </a:rPr>
              <a:t>wordt</a:t>
            </a:r>
            <a:r>
              <a:rPr lang="en-US" sz="3500" dirty="0">
                <a:solidFill>
                  <a:srgbClr val="000000"/>
                </a:solidFill>
                <a:latin typeface="Exo 2 Light"/>
              </a:rPr>
              <a:t> in </a:t>
            </a:r>
            <a:r>
              <a:rPr lang="en-US" sz="3500" dirty="0" err="1">
                <a:solidFill>
                  <a:srgbClr val="000000"/>
                </a:solidFill>
                <a:latin typeface="Exo 2 Light"/>
              </a:rPr>
              <a:t>dat</a:t>
            </a:r>
            <a:r>
              <a:rPr lang="en-US" sz="3500" dirty="0">
                <a:solidFill>
                  <a:srgbClr val="000000"/>
                </a:solidFill>
                <a:latin typeface="Exo 2 Light"/>
              </a:rPr>
              <a:t> </a:t>
            </a:r>
            <a:r>
              <a:rPr lang="en-US" sz="3500" dirty="0" err="1">
                <a:solidFill>
                  <a:srgbClr val="000000"/>
                </a:solidFill>
                <a:latin typeface="Exo 2 Light"/>
              </a:rPr>
              <a:t>jaar</a:t>
            </a:r>
            <a:r>
              <a:rPr lang="en-US" sz="3500" dirty="0">
                <a:solidFill>
                  <a:srgbClr val="000000"/>
                </a:solidFill>
                <a:latin typeface="Exo 2 Light"/>
              </a:rPr>
              <a:t>, </a:t>
            </a:r>
            <a:r>
              <a:rPr lang="en-US" sz="3500" dirty="0" err="1">
                <a:solidFill>
                  <a:srgbClr val="000000"/>
                </a:solidFill>
                <a:latin typeface="Exo 2 Light"/>
              </a:rPr>
              <a:t>ook</a:t>
            </a:r>
            <a:r>
              <a:rPr lang="en-US" sz="3500" dirty="0">
                <a:solidFill>
                  <a:srgbClr val="000000"/>
                </a:solidFill>
                <a:latin typeface="Exo 2 Light"/>
              </a:rPr>
              <a:t> al </a:t>
            </a:r>
            <a:r>
              <a:rPr lang="en-US" sz="3500" dirty="0" err="1">
                <a:solidFill>
                  <a:srgbClr val="000000"/>
                </a:solidFill>
                <a:latin typeface="Exo 2 Light"/>
              </a:rPr>
              <a:t>gaat</a:t>
            </a:r>
            <a:r>
              <a:rPr lang="en-US" sz="3500" dirty="0">
                <a:solidFill>
                  <a:srgbClr val="000000"/>
                </a:solidFill>
                <a:latin typeface="Exo 2 Light"/>
              </a:rPr>
              <a:t> het om </a:t>
            </a:r>
            <a:r>
              <a:rPr lang="en-US" sz="3500" dirty="0" err="1">
                <a:solidFill>
                  <a:srgbClr val="000000"/>
                </a:solidFill>
                <a:latin typeface="Exo 2 Light"/>
              </a:rPr>
              <a:t>prestaties</a:t>
            </a:r>
            <a:r>
              <a:rPr lang="en-US" sz="3500" dirty="0">
                <a:solidFill>
                  <a:srgbClr val="000000"/>
                </a:solidFill>
                <a:latin typeface="Exo 2 Light"/>
              </a:rPr>
              <a:t> van </a:t>
            </a:r>
            <a:r>
              <a:rPr lang="en-US" sz="3500" dirty="0" err="1">
                <a:solidFill>
                  <a:srgbClr val="000000"/>
                </a:solidFill>
                <a:latin typeface="Exo 2 Light"/>
              </a:rPr>
              <a:t>een</a:t>
            </a:r>
            <a:r>
              <a:rPr lang="en-US" sz="3500" dirty="0">
                <a:solidFill>
                  <a:srgbClr val="000000"/>
                </a:solidFill>
                <a:latin typeface="Exo 2 Light"/>
              </a:rPr>
              <a:t> </a:t>
            </a:r>
            <a:r>
              <a:rPr lang="en-US" sz="3500" dirty="0" err="1">
                <a:solidFill>
                  <a:srgbClr val="000000"/>
                </a:solidFill>
                <a:latin typeface="Exo 2 Light"/>
              </a:rPr>
              <a:t>ander</a:t>
            </a:r>
            <a:r>
              <a:rPr lang="en-US" sz="3500" dirty="0">
                <a:solidFill>
                  <a:srgbClr val="000000"/>
                </a:solidFill>
                <a:latin typeface="Exo 2 Light"/>
              </a:rPr>
              <a:t> </a:t>
            </a:r>
            <a:r>
              <a:rPr lang="en-US" sz="3500" dirty="0" err="1">
                <a:solidFill>
                  <a:srgbClr val="000000"/>
                </a:solidFill>
                <a:latin typeface="Exo 2 Light"/>
              </a:rPr>
              <a:t>jaar</a:t>
            </a:r>
            <a:r>
              <a:rPr lang="en-US" sz="3500" dirty="0">
                <a:solidFill>
                  <a:srgbClr val="000000"/>
                </a:solidFill>
                <a:latin typeface="Exo 2 Light"/>
              </a:rPr>
              <a:t>.</a:t>
            </a:r>
          </a:p>
          <a:p>
            <a:pPr algn="just">
              <a:lnSpc>
                <a:spcPts val="4725"/>
              </a:lnSpc>
            </a:pPr>
            <a:endParaRPr lang="en-US" sz="3500" dirty="0">
              <a:solidFill>
                <a:srgbClr val="000000"/>
              </a:solidFill>
              <a:latin typeface="Exo 2 Light"/>
            </a:endParaRPr>
          </a:p>
          <a:p>
            <a:pPr algn="just">
              <a:lnSpc>
                <a:spcPts val="4725"/>
              </a:lnSpc>
            </a:pPr>
            <a:r>
              <a:rPr lang="en-US" sz="3500" dirty="0" err="1">
                <a:solidFill>
                  <a:srgbClr val="000000"/>
                </a:solidFill>
                <a:latin typeface="Exo 2 Light"/>
              </a:rPr>
              <a:t>Voorbeeld</a:t>
            </a:r>
            <a:r>
              <a:rPr lang="en-US" sz="3500" dirty="0">
                <a:solidFill>
                  <a:srgbClr val="000000"/>
                </a:solidFill>
                <a:latin typeface="Exo 2 Light"/>
              </a:rPr>
              <a:t>: Als </a:t>
            </a:r>
            <a:r>
              <a:rPr lang="en-US" sz="3500" dirty="0">
                <a:solidFill>
                  <a:srgbClr val="000000"/>
                </a:solidFill>
                <a:latin typeface="Arimo"/>
              </a:rPr>
              <a:t>je in </a:t>
            </a:r>
            <a:r>
              <a:rPr lang="en-US" sz="3500" dirty="0" err="1">
                <a:solidFill>
                  <a:srgbClr val="000000"/>
                </a:solidFill>
                <a:latin typeface="Arimo"/>
              </a:rPr>
              <a:t>december</a:t>
            </a:r>
            <a:r>
              <a:rPr lang="en-US" sz="3500" dirty="0">
                <a:solidFill>
                  <a:srgbClr val="000000"/>
                </a:solidFill>
                <a:latin typeface="Arimo"/>
              </a:rPr>
              <a:t> 2022 </a:t>
            </a:r>
            <a:r>
              <a:rPr lang="en-US" sz="3500" dirty="0" err="1">
                <a:solidFill>
                  <a:srgbClr val="000000"/>
                </a:solidFill>
                <a:latin typeface="Arimo"/>
              </a:rPr>
              <a:t>als</a:t>
            </a:r>
            <a:r>
              <a:rPr lang="en-US" sz="3500" dirty="0">
                <a:solidFill>
                  <a:srgbClr val="000000"/>
                </a:solidFill>
                <a:latin typeface="Arimo"/>
              </a:rPr>
              <a:t> </a:t>
            </a:r>
            <a:r>
              <a:rPr lang="en-US" sz="3500" dirty="0" err="1">
                <a:solidFill>
                  <a:srgbClr val="000000"/>
                </a:solidFill>
                <a:latin typeface="Arimo"/>
              </a:rPr>
              <a:t>assistent</a:t>
            </a:r>
            <a:r>
              <a:rPr lang="en-US" sz="3500" dirty="0">
                <a:solidFill>
                  <a:srgbClr val="000000"/>
                </a:solidFill>
                <a:latin typeface="Arimo"/>
              </a:rPr>
              <a:t> </a:t>
            </a:r>
            <a:r>
              <a:rPr lang="en-US" sz="3500" dirty="0" err="1">
                <a:solidFill>
                  <a:srgbClr val="000000"/>
                </a:solidFill>
                <a:latin typeface="Arimo"/>
              </a:rPr>
              <a:t>werkte</a:t>
            </a:r>
            <a:r>
              <a:rPr lang="en-US" sz="3500" dirty="0">
                <a:solidFill>
                  <a:srgbClr val="000000"/>
                </a:solidFill>
                <a:latin typeface="Arimo"/>
              </a:rPr>
              <a:t>, maar </a:t>
            </a:r>
            <a:r>
              <a:rPr lang="en-US" sz="3500" dirty="0" err="1">
                <a:solidFill>
                  <a:srgbClr val="000000"/>
                </a:solidFill>
                <a:latin typeface="Arimo"/>
              </a:rPr>
              <a:t>deze</a:t>
            </a:r>
            <a:r>
              <a:rPr lang="en-US" sz="3500" dirty="0">
                <a:solidFill>
                  <a:srgbClr val="000000"/>
                </a:solidFill>
                <a:latin typeface="Arimo"/>
              </a:rPr>
              <a:t> </a:t>
            </a:r>
            <a:r>
              <a:rPr lang="en-US" sz="3500" dirty="0" err="1">
                <a:solidFill>
                  <a:srgbClr val="000000"/>
                </a:solidFill>
                <a:latin typeface="Arimo"/>
              </a:rPr>
              <a:t>prestaties</a:t>
            </a:r>
            <a:r>
              <a:rPr lang="en-US" sz="3500" dirty="0">
                <a:solidFill>
                  <a:srgbClr val="000000"/>
                </a:solidFill>
                <a:latin typeface="Arimo"/>
              </a:rPr>
              <a:t> </a:t>
            </a:r>
            <a:r>
              <a:rPr lang="en-US" sz="3500" dirty="0" err="1">
                <a:solidFill>
                  <a:srgbClr val="000000"/>
                </a:solidFill>
                <a:latin typeface="Arimo"/>
              </a:rPr>
              <a:t>worden</a:t>
            </a:r>
            <a:r>
              <a:rPr lang="en-US" sz="3500" dirty="0">
                <a:solidFill>
                  <a:srgbClr val="000000"/>
                </a:solidFill>
                <a:latin typeface="Arimo"/>
              </a:rPr>
              <a:t> pas begin </a:t>
            </a:r>
            <a:r>
              <a:rPr lang="en-US" sz="3500" dirty="0" err="1">
                <a:solidFill>
                  <a:srgbClr val="000000"/>
                </a:solidFill>
                <a:latin typeface="Arimo"/>
              </a:rPr>
              <a:t>januari</a:t>
            </a:r>
            <a:r>
              <a:rPr lang="en-US" sz="3500" dirty="0">
                <a:solidFill>
                  <a:srgbClr val="000000"/>
                </a:solidFill>
                <a:latin typeface="Arimo"/>
              </a:rPr>
              <a:t> 2023 </a:t>
            </a:r>
            <a:r>
              <a:rPr lang="en-US" sz="3500" dirty="0" err="1">
                <a:solidFill>
                  <a:srgbClr val="000000"/>
                </a:solidFill>
                <a:latin typeface="Arimo"/>
              </a:rPr>
              <a:t>doorgegeven</a:t>
            </a:r>
            <a:r>
              <a:rPr lang="en-US" sz="3500" dirty="0">
                <a:solidFill>
                  <a:srgbClr val="000000"/>
                </a:solidFill>
                <a:latin typeface="Arimo"/>
              </a:rPr>
              <a:t>, dan </a:t>
            </a:r>
            <a:r>
              <a:rPr lang="en-US" sz="3500" dirty="0" err="1">
                <a:solidFill>
                  <a:srgbClr val="000000"/>
                </a:solidFill>
                <a:latin typeface="Arimo"/>
              </a:rPr>
              <a:t>zullen</a:t>
            </a:r>
            <a:r>
              <a:rPr lang="en-US" sz="3500" dirty="0">
                <a:solidFill>
                  <a:srgbClr val="000000"/>
                </a:solidFill>
                <a:latin typeface="Arimo"/>
              </a:rPr>
              <a:t> die </a:t>
            </a:r>
            <a:r>
              <a:rPr lang="en-US" sz="3500" dirty="0" err="1">
                <a:solidFill>
                  <a:srgbClr val="000000"/>
                </a:solidFill>
                <a:latin typeface="Arimo"/>
              </a:rPr>
              <a:t>prestaties</a:t>
            </a:r>
            <a:r>
              <a:rPr lang="en-US" sz="3500" dirty="0">
                <a:solidFill>
                  <a:srgbClr val="000000"/>
                </a:solidFill>
                <a:latin typeface="Arimo"/>
              </a:rPr>
              <a:t> </a:t>
            </a:r>
            <a:r>
              <a:rPr lang="en-US" sz="3500" dirty="0" err="1">
                <a:solidFill>
                  <a:srgbClr val="000000"/>
                </a:solidFill>
                <a:latin typeface="Arimo"/>
              </a:rPr>
              <a:t>voor</a:t>
            </a:r>
            <a:r>
              <a:rPr lang="en-US" sz="3500" dirty="0">
                <a:solidFill>
                  <a:srgbClr val="000000"/>
                </a:solidFill>
                <a:latin typeface="Arimo"/>
              </a:rPr>
              <a:t> 2023 </a:t>
            </a:r>
            <a:r>
              <a:rPr lang="en-US" sz="3500" dirty="0" err="1">
                <a:solidFill>
                  <a:srgbClr val="000000"/>
                </a:solidFill>
                <a:latin typeface="Arimo"/>
              </a:rPr>
              <a:t>meetellen</a:t>
            </a:r>
            <a:r>
              <a:rPr lang="en-US" sz="3500" dirty="0">
                <a:solidFill>
                  <a:srgbClr val="000000"/>
                </a:solidFill>
                <a:latin typeface="Arimo"/>
              </a:rPr>
              <a:t> </a:t>
            </a:r>
            <a:r>
              <a:rPr lang="en-US" sz="3500" dirty="0" err="1">
                <a:solidFill>
                  <a:srgbClr val="000000"/>
                </a:solidFill>
                <a:latin typeface="Arimo"/>
              </a:rPr>
              <a:t>en</a:t>
            </a:r>
            <a:r>
              <a:rPr lang="en-US" sz="3500" dirty="0">
                <a:solidFill>
                  <a:srgbClr val="000000"/>
                </a:solidFill>
                <a:latin typeface="Arimo"/>
              </a:rPr>
              <a:t> </a:t>
            </a:r>
            <a:r>
              <a:rPr lang="en-US" sz="3500" dirty="0" err="1">
                <a:solidFill>
                  <a:srgbClr val="000000"/>
                </a:solidFill>
                <a:latin typeface="Arimo"/>
              </a:rPr>
              <a:t>dus</a:t>
            </a:r>
            <a:r>
              <a:rPr lang="en-US" sz="3500" dirty="0">
                <a:solidFill>
                  <a:srgbClr val="000000"/>
                </a:solidFill>
                <a:latin typeface="Arimo"/>
              </a:rPr>
              <a:t> </a:t>
            </a:r>
            <a:r>
              <a:rPr lang="en-US" sz="3500" dirty="0" err="1">
                <a:solidFill>
                  <a:srgbClr val="000000"/>
                </a:solidFill>
                <a:latin typeface="Arimo"/>
              </a:rPr>
              <a:t>niet</a:t>
            </a:r>
            <a:r>
              <a:rPr lang="en-US" sz="3500" dirty="0">
                <a:solidFill>
                  <a:srgbClr val="000000"/>
                </a:solidFill>
                <a:latin typeface="Arimo"/>
              </a:rPr>
              <a:t> </a:t>
            </a:r>
            <a:r>
              <a:rPr lang="en-US" sz="3500" dirty="0" err="1">
                <a:solidFill>
                  <a:srgbClr val="000000"/>
                </a:solidFill>
                <a:latin typeface="Arimo"/>
              </a:rPr>
              <a:t>voor</a:t>
            </a:r>
            <a:r>
              <a:rPr lang="en-US" sz="3500" dirty="0">
                <a:solidFill>
                  <a:srgbClr val="000000"/>
                </a:solidFill>
                <a:latin typeface="Arimo"/>
              </a:rPr>
              <a:t> 2022.</a:t>
            </a:r>
          </a:p>
          <a:p>
            <a:pPr algn="just">
              <a:lnSpc>
                <a:spcPts val="4725"/>
              </a:lnSpc>
            </a:pPr>
            <a:endParaRPr lang="en-US" sz="3500" dirty="0">
              <a:solidFill>
                <a:srgbClr val="000000"/>
              </a:solidFill>
              <a:latin typeface="Arimo"/>
            </a:endParaRPr>
          </a:p>
        </p:txBody>
      </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3070068"/>
            <a:ext cx="901815" cy="378762"/>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2909847" y="4908847"/>
            <a:ext cx="4349453" cy="4349453"/>
          </a:xfrm>
          <a:prstGeom prst="rect">
            <a:avLst/>
          </a:prstGeom>
        </p:spPr>
      </p:pic>
      <p:sp>
        <p:nvSpPr>
          <p:cNvPr id="3" name="TextBox 3"/>
          <p:cNvSpPr txBox="1"/>
          <p:nvPr/>
        </p:nvSpPr>
        <p:spPr>
          <a:xfrm>
            <a:off x="7184474" y="1133475"/>
            <a:ext cx="4107805" cy="730250"/>
          </a:xfrm>
          <a:prstGeom prst="rect">
            <a:avLst/>
          </a:prstGeom>
        </p:spPr>
        <p:txBody>
          <a:bodyPr lIns="0" tIns="0" rIns="0" bIns="0" rtlCol="0" anchor="t">
            <a:spAutoFit/>
          </a:bodyPr>
          <a:lstStyle/>
          <a:p>
            <a:pPr algn="ctr">
              <a:lnSpc>
                <a:spcPts val="5499"/>
              </a:lnSpc>
              <a:spcBef>
                <a:spcPct val="0"/>
              </a:spcBef>
            </a:pPr>
            <a:r>
              <a:rPr lang="en-US" sz="5499">
                <a:solidFill>
                  <a:srgbClr val="000000"/>
                </a:solidFill>
                <a:latin typeface="Exo 2 Bold"/>
              </a:rPr>
              <a:t>Fiscale fiche</a:t>
            </a:r>
          </a:p>
        </p:txBody>
      </p:sp>
      <p:sp>
        <p:nvSpPr>
          <p:cNvPr id="4" name="TextBox 4"/>
          <p:cNvSpPr txBox="1"/>
          <p:nvPr/>
        </p:nvSpPr>
        <p:spPr>
          <a:xfrm>
            <a:off x="1028700" y="2307175"/>
            <a:ext cx="15754945" cy="2390775"/>
          </a:xfrm>
          <a:prstGeom prst="rect">
            <a:avLst/>
          </a:prstGeom>
        </p:spPr>
        <p:txBody>
          <a:bodyPr lIns="0" tIns="0" rIns="0" bIns="0" rtlCol="0" anchor="t">
            <a:spAutoFit/>
          </a:bodyPr>
          <a:lstStyle/>
          <a:p>
            <a:pPr algn="just">
              <a:lnSpc>
                <a:spcPts val="4725"/>
              </a:lnSpc>
            </a:pPr>
            <a:r>
              <a:rPr lang="en-US" sz="3500">
                <a:solidFill>
                  <a:srgbClr val="000000"/>
                </a:solidFill>
                <a:latin typeface="Exo 2 Light"/>
              </a:rPr>
              <a:t>Fiscale fiche 281.29 ‘inkomsten uit de deeleconomie’. </a:t>
            </a:r>
          </a:p>
          <a:p>
            <a:pPr algn="just">
              <a:lnSpc>
                <a:spcPts val="4725"/>
              </a:lnSpc>
            </a:pPr>
            <a:r>
              <a:rPr lang="en-US" sz="3500">
                <a:solidFill>
                  <a:srgbClr val="000000"/>
                </a:solidFill>
                <a:latin typeface="Exo 2 Light"/>
              </a:rPr>
              <a:t>Vanaf 2022 invullen op de  belastingbrief, ongeacht overschrijding of niet.</a:t>
            </a:r>
          </a:p>
          <a:p>
            <a:pPr algn="just">
              <a:lnSpc>
                <a:spcPts val="4725"/>
              </a:lnSpc>
            </a:pPr>
            <a:endParaRPr lang="en-US" sz="3500">
              <a:solidFill>
                <a:srgbClr val="000000"/>
              </a:solidFill>
              <a:latin typeface="Exo 2 Light"/>
            </a:endParaRPr>
          </a:p>
          <a:p>
            <a:pPr algn="just">
              <a:lnSpc>
                <a:spcPts val="4725"/>
              </a:lnSpc>
            </a:pPr>
            <a:endParaRPr lang="en-US" sz="3500">
              <a:solidFill>
                <a:srgbClr val="000000"/>
              </a:solidFill>
              <a:latin typeface="Exo 2 Light"/>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184474" y="1133475"/>
            <a:ext cx="4107805" cy="730250"/>
          </a:xfrm>
          <a:prstGeom prst="rect">
            <a:avLst/>
          </a:prstGeom>
        </p:spPr>
        <p:txBody>
          <a:bodyPr lIns="0" tIns="0" rIns="0" bIns="0" rtlCol="0" anchor="t">
            <a:spAutoFit/>
          </a:bodyPr>
          <a:lstStyle/>
          <a:p>
            <a:pPr algn="ctr">
              <a:lnSpc>
                <a:spcPts val="5499"/>
              </a:lnSpc>
              <a:spcBef>
                <a:spcPct val="0"/>
              </a:spcBef>
            </a:pPr>
            <a:r>
              <a:rPr lang="en-US" sz="5499">
                <a:solidFill>
                  <a:srgbClr val="000000"/>
                </a:solidFill>
                <a:latin typeface="Exo 2 Bold"/>
              </a:rPr>
              <a:t>Fiscale fiche</a:t>
            </a:r>
          </a:p>
        </p:txBody>
      </p:sp>
      <p:sp>
        <p:nvSpPr>
          <p:cNvPr id="3" name="TextBox 3"/>
          <p:cNvSpPr txBox="1"/>
          <p:nvPr/>
        </p:nvSpPr>
        <p:spPr>
          <a:xfrm>
            <a:off x="1028700" y="2307175"/>
            <a:ext cx="15754945" cy="8379089"/>
          </a:xfrm>
          <a:prstGeom prst="rect">
            <a:avLst/>
          </a:prstGeom>
        </p:spPr>
        <p:txBody>
          <a:bodyPr lIns="0" tIns="0" rIns="0" bIns="0" rtlCol="0" anchor="t">
            <a:spAutoFit/>
          </a:bodyPr>
          <a:lstStyle/>
          <a:p>
            <a:pPr algn="just">
              <a:lnSpc>
                <a:spcPts val="4725"/>
              </a:lnSpc>
            </a:pPr>
            <a:r>
              <a:rPr lang="en-US" sz="3500" dirty="0" err="1">
                <a:solidFill>
                  <a:srgbClr val="000000"/>
                </a:solidFill>
                <a:latin typeface="Exo 2 Light"/>
              </a:rPr>
              <a:t>Verdiend</a:t>
            </a:r>
            <a:r>
              <a:rPr lang="en-US" sz="3500" dirty="0">
                <a:solidFill>
                  <a:srgbClr val="000000"/>
                </a:solidFill>
                <a:latin typeface="Exo 2 Light"/>
              </a:rPr>
              <a:t> </a:t>
            </a:r>
            <a:r>
              <a:rPr lang="en-US" sz="3500" dirty="0" err="1">
                <a:solidFill>
                  <a:srgbClr val="000000"/>
                </a:solidFill>
                <a:latin typeface="Exo 2 Light"/>
              </a:rPr>
              <a:t>bedrag</a:t>
            </a:r>
            <a:r>
              <a:rPr lang="en-US" sz="3500" dirty="0">
                <a:solidFill>
                  <a:srgbClr val="000000"/>
                </a:solidFill>
                <a:latin typeface="Exo 2 Light"/>
              </a:rPr>
              <a:t> &lt; 7.170 euro?</a:t>
            </a:r>
          </a:p>
          <a:p>
            <a:pPr marL="755651" lvl="1" indent="-377825" algn="just">
              <a:lnSpc>
                <a:spcPts val="4725"/>
              </a:lnSpc>
              <a:buFont typeface="Arial"/>
              <a:buChar char="•"/>
            </a:pPr>
            <a:r>
              <a:rPr lang="en-US" sz="3500" dirty="0" err="1">
                <a:solidFill>
                  <a:srgbClr val="000000"/>
                </a:solidFill>
                <a:latin typeface="Exo 2 Light"/>
              </a:rPr>
              <a:t>Bedrag</a:t>
            </a:r>
            <a:r>
              <a:rPr lang="en-US" sz="3500" dirty="0">
                <a:solidFill>
                  <a:srgbClr val="000000"/>
                </a:solidFill>
                <a:latin typeface="Exo 2 Light"/>
              </a:rPr>
              <a:t> </a:t>
            </a:r>
            <a:r>
              <a:rPr lang="en-US" sz="3500" dirty="0" err="1">
                <a:solidFill>
                  <a:srgbClr val="000000"/>
                </a:solidFill>
                <a:latin typeface="Exo 2 Light"/>
              </a:rPr>
              <a:t>vak</a:t>
            </a:r>
            <a:r>
              <a:rPr lang="en-US" sz="3500" dirty="0">
                <a:solidFill>
                  <a:srgbClr val="000000"/>
                </a:solidFill>
                <a:latin typeface="Exo 2 Light"/>
              </a:rPr>
              <a:t> 6 </a:t>
            </a:r>
            <a:r>
              <a:rPr lang="en-US" sz="3500" dirty="0" err="1">
                <a:solidFill>
                  <a:srgbClr val="000000"/>
                </a:solidFill>
                <a:latin typeface="Exo 2 Light"/>
              </a:rPr>
              <a:t>aangeven</a:t>
            </a:r>
            <a:r>
              <a:rPr lang="en-US" sz="3500" dirty="0">
                <a:solidFill>
                  <a:srgbClr val="000000"/>
                </a:solidFill>
                <a:latin typeface="Exo 2 Light"/>
              </a:rPr>
              <a:t> </a:t>
            </a:r>
            <a:r>
              <a:rPr lang="en-US" sz="3500" dirty="0" err="1">
                <a:solidFill>
                  <a:srgbClr val="000000"/>
                </a:solidFill>
                <a:latin typeface="Exo 2 Light"/>
              </a:rPr>
              <a:t>tegenover</a:t>
            </a:r>
            <a:r>
              <a:rPr lang="en-US" sz="3500" dirty="0">
                <a:solidFill>
                  <a:srgbClr val="000000"/>
                </a:solidFill>
                <a:latin typeface="Exo 2 Light"/>
              </a:rPr>
              <a:t> de code 1460 (of 2460) (</a:t>
            </a:r>
            <a:r>
              <a:rPr lang="en-US" sz="3500" dirty="0" err="1">
                <a:solidFill>
                  <a:srgbClr val="000000"/>
                </a:solidFill>
                <a:latin typeface="Exo 2 Light"/>
              </a:rPr>
              <a:t>vergoedingen</a:t>
            </a:r>
            <a:r>
              <a:rPr lang="en-US" sz="3500" dirty="0">
                <a:solidFill>
                  <a:srgbClr val="000000"/>
                </a:solidFill>
                <a:latin typeface="Exo 2 Light"/>
              </a:rPr>
              <a:t>)</a:t>
            </a:r>
          </a:p>
          <a:p>
            <a:pPr marL="755651" lvl="1" indent="-377825" algn="just">
              <a:lnSpc>
                <a:spcPts val="4725"/>
              </a:lnSpc>
              <a:buFont typeface="Arial"/>
              <a:buChar char="•"/>
            </a:pPr>
            <a:r>
              <a:rPr lang="en-US" sz="3500" dirty="0" err="1">
                <a:solidFill>
                  <a:srgbClr val="000000"/>
                </a:solidFill>
                <a:latin typeface="Exo 2 Light"/>
              </a:rPr>
              <a:t>Bedrag</a:t>
            </a:r>
            <a:r>
              <a:rPr lang="en-US" sz="3500" dirty="0">
                <a:solidFill>
                  <a:srgbClr val="000000"/>
                </a:solidFill>
                <a:latin typeface="Exo 2 Light"/>
              </a:rPr>
              <a:t> in </a:t>
            </a:r>
            <a:r>
              <a:rPr lang="en-US" sz="3500" dirty="0" err="1">
                <a:solidFill>
                  <a:srgbClr val="000000"/>
                </a:solidFill>
                <a:latin typeface="Exo 2 Light"/>
              </a:rPr>
              <a:t>vak</a:t>
            </a:r>
            <a:r>
              <a:rPr lang="en-US" sz="3500" dirty="0">
                <a:solidFill>
                  <a:srgbClr val="000000"/>
                </a:solidFill>
                <a:latin typeface="Exo 2 Light"/>
              </a:rPr>
              <a:t> 7 </a:t>
            </a:r>
            <a:r>
              <a:rPr lang="en-US" sz="3500" dirty="0" err="1">
                <a:solidFill>
                  <a:srgbClr val="000000"/>
                </a:solidFill>
                <a:latin typeface="Exo 2 Light"/>
              </a:rPr>
              <a:t>aangeven</a:t>
            </a:r>
            <a:r>
              <a:rPr lang="en-US" sz="3500" dirty="0">
                <a:solidFill>
                  <a:srgbClr val="000000"/>
                </a:solidFill>
                <a:latin typeface="Exo 2 Light"/>
              </a:rPr>
              <a:t> </a:t>
            </a:r>
            <a:r>
              <a:rPr lang="en-US" sz="3500" dirty="0" err="1">
                <a:solidFill>
                  <a:srgbClr val="000000"/>
                </a:solidFill>
                <a:latin typeface="Exo 2 Light"/>
              </a:rPr>
              <a:t>tegenover</a:t>
            </a:r>
            <a:r>
              <a:rPr lang="en-US" sz="3500" dirty="0">
                <a:solidFill>
                  <a:srgbClr val="000000"/>
                </a:solidFill>
                <a:latin typeface="Exo 2 Light"/>
              </a:rPr>
              <a:t> de code 1461 (of 2461) (</a:t>
            </a:r>
            <a:r>
              <a:rPr lang="en-US" sz="3500" dirty="0" err="1">
                <a:solidFill>
                  <a:srgbClr val="000000"/>
                </a:solidFill>
                <a:latin typeface="Exo 2 Light"/>
              </a:rPr>
              <a:t>bedrijfsvoorheffing</a:t>
            </a:r>
            <a:r>
              <a:rPr lang="en-US" sz="3500" dirty="0">
                <a:solidFill>
                  <a:srgbClr val="000000"/>
                </a:solidFill>
                <a:latin typeface="Exo 2 Light"/>
              </a:rPr>
              <a:t>)</a:t>
            </a:r>
          </a:p>
          <a:p>
            <a:pPr algn="just">
              <a:lnSpc>
                <a:spcPts val="4725"/>
              </a:lnSpc>
            </a:pPr>
            <a:endParaRPr lang="en-US" sz="3500" dirty="0">
              <a:solidFill>
                <a:srgbClr val="000000"/>
              </a:solidFill>
              <a:latin typeface="Exo 2 Light"/>
            </a:endParaRPr>
          </a:p>
          <a:p>
            <a:pPr algn="just">
              <a:lnSpc>
                <a:spcPts val="4725"/>
              </a:lnSpc>
            </a:pPr>
            <a:r>
              <a:rPr lang="en-US" sz="3500" dirty="0" err="1">
                <a:solidFill>
                  <a:srgbClr val="000000"/>
                </a:solidFill>
                <a:latin typeface="Exo 2 Light"/>
              </a:rPr>
              <a:t>Verdiend</a:t>
            </a:r>
            <a:r>
              <a:rPr lang="en-US" sz="3500" dirty="0">
                <a:solidFill>
                  <a:srgbClr val="000000"/>
                </a:solidFill>
                <a:latin typeface="Exo 2 Light"/>
              </a:rPr>
              <a:t> </a:t>
            </a:r>
            <a:r>
              <a:rPr lang="en-US" sz="3500" dirty="0" err="1">
                <a:solidFill>
                  <a:srgbClr val="000000"/>
                </a:solidFill>
                <a:latin typeface="Exo 2 Light"/>
              </a:rPr>
              <a:t>bedrag</a:t>
            </a:r>
            <a:r>
              <a:rPr lang="en-US" sz="3500" dirty="0">
                <a:solidFill>
                  <a:srgbClr val="000000"/>
                </a:solidFill>
                <a:latin typeface="Exo 2 Light"/>
              </a:rPr>
              <a:t> &gt; 7.170 euro?</a:t>
            </a:r>
          </a:p>
          <a:p>
            <a:pPr algn="just">
              <a:lnSpc>
                <a:spcPts val="4725"/>
              </a:lnSpc>
            </a:pPr>
            <a:r>
              <a:rPr lang="en-US" sz="3500" dirty="0" err="1">
                <a:solidFill>
                  <a:srgbClr val="000000"/>
                </a:solidFill>
                <a:latin typeface="Exo 2 Light"/>
              </a:rPr>
              <a:t>Bedrag</a:t>
            </a:r>
            <a:r>
              <a:rPr lang="en-US" sz="3500" dirty="0">
                <a:solidFill>
                  <a:srgbClr val="000000"/>
                </a:solidFill>
                <a:latin typeface="Exo 2 Light"/>
              </a:rPr>
              <a:t> in </a:t>
            </a:r>
            <a:r>
              <a:rPr lang="en-US" sz="3500" dirty="0" err="1">
                <a:solidFill>
                  <a:srgbClr val="000000"/>
                </a:solidFill>
                <a:latin typeface="Exo 2 Light"/>
              </a:rPr>
              <a:t>vak</a:t>
            </a:r>
            <a:r>
              <a:rPr lang="en-US" sz="3500" dirty="0">
                <a:solidFill>
                  <a:srgbClr val="000000"/>
                </a:solidFill>
                <a:latin typeface="Exo 2 Light"/>
              </a:rPr>
              <a:t> 6 </a:t>
            </a:r>
            <a:r>
              <a:rPr lang="en-US" sz="3500" dirty="0" err="1">
                <a:solidFill>
                  <a:srgbClr val="000000"/>
                </a:solidFill>
                <a:latin typeface="Exo 2 Light"/>
              </a:rPr>
              <a:t>aangeven</a:t>
            </a:r>
            <a:r>
              <a:rPr lang="en-US" sz="3500" dirty="0">
                <a:solidFill>
                  <a:srgbClr val="000000"/>
                </a:solidFill>
                <a:latin typeface="Exo 2 Light"/>
              </a:rPr>
              <a:t>, </a:t>
            </a:r>
            <a:r>
              <a:rPr lang="en-US" sz="3500" dirty="0" err="1">
                <a:solidFill>
                  <a:srgbClr val="000000"/>
                </a:solidFill>
                <a:latin typeface="Exo 2 Light"/>
              </a:rPr>
              <a:t>naargelang</a:t>
            </a:r>
            <a:r>
              <a:rPr lang="en-US" sz="3500" dirty="0">
                <a:solidFill>
                  <a:srgbClr val="000000"/>
                </a:solidFill>
                <a:latin typeface="Exo 2 Light"/>
              </a:rPr>
              <a:t> het </a:t>
            </a:r>
            <a:r>
              <a:rPr lang="en-US" sz="3500" dirty="0" err="1">
                <a:solidFill>
                  <a:srgbClr val="000000"/>
                </a:solidFill>
                <a:latin typeface="Exo 2 Light"/>
              </a:rPr>
              <a:t>geval</a:t>
            </a:r>
            <a:r>
              <a:rPr lang="en-US" sz="3500" dirty="0">
                <a:solidFill>
                  <a:srgbClr val="000000"/>
                </a:solidFill>
                <a:latin typeface="Exo 2 Light"/>
              </a:rPr>
              <a:t>, </a:t>
            </a:r>
            <a:r>
              <a:rPr lang="en-US" sz="3500" dirty="0" err="1">
                <a:solidFill>
                  <a:srgbClr val="000000"/>
                </a:solidFill>
                <a:latin typeface="Exo 2 Light"/>
              </a:rPr>
              <a:t>hetzij</a:t>
            </a:r>
            <a:r>
              <a:rPr lang="en-US" sz="3500" dirty="0">
                <a:solidFill>
                  <a:srgbClr val="000000"/>
                </a:solidFill>
                <a:latin typeface="Exo 2 Light"/>
              </a:rPr>
              <a:t> </a:t>
            </a:r>
            <a:r>
              <a:rPr lang="en-US" sz="3500" dirty="0" err="1">
                <a:solidFill>
                  <a:srgbClr val="000000"/>
                </a:solidFill>
                <a:latin typeface="Exo 2 Light"/>
              </a:rPr>
              <a:t>als</a:t>
            </a:r>
            <a:r>
              <a:rPr lang="en-US" sz="3500" dirty="0">
                <a:solidFill>
                  <a:srgbClr val="000000"/>
                </a:solidFill>
                <a:latin typeface="Exo 2 Light"/>
              </a:rPr>
              <a:t> </a:t>
            </a:r>
            <a:r>
              <a:rPr lang="en-US" sz="3500" dirty="0" err="1">
                <a:solidFill>
                  <a:srgbClr val="000000"/>
                </a:solidFill>
                <a:latin typeface="Exo 2 Light"/>
              </a:rPr>
              <a:t>bezoldigingen</a:t>
            </a:r>
            <a:r>
              <a:rPr lang="en-US" sz="3500" dirty="0">
                <a:solidFill>
                  <a:srgbClr val="000000"/>
                </a:solidFill>
                <a:latin typeface="Exo 2 Light"/>
              </a:rPr>
              <a:t>, </a:t>
            </a:r>
            <a:r>
              <a:rPr lang="en-US" sz="3500" dirty="0" err="1">
                <a:solidFill>
                  <a:srgbClr val="000000"/>
                </a:solidFill>
                <a:latin typeface="Exo 2 Light"/>
              </a:rPr>
              <a:t>hetzij</a:t>
            </a:r>
            <a:r>
              <a:rPr lang="en-US" sz="3500" dirty="0">
                <a:solidFill>
                  <a:srgbClr val="000000"/>
                </a:solidFill>
                <a:latin typeface="Exo 2 Light"/>
              </a:rPr>
              <a:t> </a:t>
            </a:r>
            <a:r>
              <a:rPr lang="en-US" sz="3500" dirty="0" err="1">
                <a:solidFill>
                  <a:srgbClr val="000000"/>
                </a:solidFill>
                <a:latin typeface="Exo 2 Light"/>
              </a:rPr>
              <a:t>als</a:t>
            </a:r>
            <a:r>
              <a:rPr lang="en-US" sz="3500" dirty="0">
                <a:solidFill>
                  <a:srgbClr val="000000"/>
                </a:solidFill>
                <a:latin typeface="Exo 2 Light"/>
              </a:rPr>
              <a:t> </a:t>
            </a:r>
            <a:r>
              <a:rPr lang="en-US" sz="3500" dirty="0" err="1">
                <a:solidFill>
                  <a:srgbClr val="000000"/>
                </a:solidFill>
                <a:latin typeface="Exo 2 Light"/>
              </a:rPr>
              <a:t>winst</a:t>
            </a:r>
            <a:r>
              <a:rPr lang="en-US" sz="3500" dirty="0">
                <a:solidFill>
                  <a:srgbClr val="000000"/>
                </a:solidFill>
                <a:latin typeface="Exo 2 Light"/>
              </a:rPr>
              <a:t> of </a:t>
            </a:r>
            <a:r>
              <a:rPr lang="en-US" sz="3500" dirty="0" err="1">
                <a:solidFill>
                  <a:srgbClr val="000000"/>
                </a:solidFill>
                <a:latin typeface="Exo 2 Light"/>
              </a:rPr>
              <a:t>baten</a:t>
            </a:r>
            <a:r>
              <a:rPr lang="en-US" sz="3500" dirty="0">
                <a:solidFill>
                  <a:srgbClr val="000000"/>
                </a:solidFill>
                <a:latin typeface="Exo 2 Light"/>
              </a:rPr>
              <a:t>, </a:t>
            </a:r>
            <a:r>
              <a:rPr lang="en-US" sz="3500" dirty="0" err="1">
                <a:solidFill>
                  <a:srgbClr val="000000"/>
                </a:solidFill>
                <a:latin typeface="Exo 2 Light"/>
              </a:rPr>
              <a:t>evenals</a:t>
            </a:r>
            <a:r>
              <a:rPr lang="en-US" sz="3500" dirty="0">
                <a:solidFill>
                  <a:srgbClr val="000000"/>
                </a:solidFill>
                <a:latin typeface="Exo 2 Light"/>
              </a:rPr>
              <a:t> de </a:t>
            </a:r>
            <a:r>
              <a:rPr lang="en-US" sz="3500" dirty="0" err="1">
                <a:solidFill>
                  <a:srgbClr val="000000"/>
                </a:solidFill>
                <a:latin typeface="Exo 2 Light"/>
              </a:rPr>
              <a:t>bedrijfsvoorheffing</a:t>
            </a:r>
            <a:r>
              <a:rPr lang="en-US" sz="3500" dirty="0">
                <a:solidFill>
                  <a:srgbClr val="000000"/>
                </a:solidFill>
                <a:latin typeface="Exo 2 Light"/>
              </a:rPr>
              <a:t> </a:t>
            </a:r>
            <a:r>
              <a:rPr lang="en-US" sz="3500" dirty="0" err="1">
                <a:solidFill>
                  <a:srgbClr val="000000"/>
                </a:solidFill>
                <a:latin typeface="Exo 2 Light"/>
              </a:rPr>
              <a:t>vermeld</a:t>
            </a:r>
            <a:r>
              <a:rPr lang="en-US" sz="3500" dirty="0">
                <a:solidFill>
                  <a:srgbClr val="000000"/>
                </a:solidFill>
                <a:latin typeface="Exo 2 Light"/>
              </a:rPr>
              <a:t> in </a:t>
            </a:r>
            <a:r>
              <a:rPr lang="en-US" sz="3500" dirty="0" err="1">
                <a:solidFill>
                  <a:srgbClr val="000000"/>
                </a:solidFill>
                <a:latin typeface="Exo 2 Light"/>
              </a:rPr>
              <a:t>vak</a:t>
            </a:r>
            <a:r>
              <a:rPr lang="en-US" sz="3500" dirty="0">
                <a:solidFill>
                  <a:srgbClr val="000000"/>
                </a:solidFill>
                <a:latin typeface="Exo 2 Light"/>
              </a:rPr>
              <a:t> 7. </a:t>
            </a:r>
          </a:p>
          <a:p>
            <a:pPr algn="just">
              <a:lnSpc>
                <a:spcPts val="4725"/>
              </a:lnSpc>
            </a:pPr>
            <a:endParaRPr lang="en-US" sz="3500" dirty="0">
              <a:solidFill>
                <a:srgbClr val="000000"/>
              </a:solidFill>
              <a:latin typeface="Exo 2 Light"/>
            </a:endParaRPr>
          </a:p>
          <a:p>
            <a:pPr algn="just">
              <a:lnSpc>
                <a:spcPts val="4725"/>
              </a:lnSpc>
            </a:pPr>
            <a:r>
              <a:rPr lang="en-US" sz="3500" dirty="0">
                <a:solidFill>
                  <a:srgbClr val="000000"/>
                </a:solidFill>
                <a:latin typeface="Exo 2 Light"/>
              </a:rPr>
              <a:t>! </a:t>
            </a:r>
            <a:r>
              <a:rPr lang="en-US" sz="3500" dirty="0" err="1">
                <a:solidFill>
                  <a:srgbClr val="000000"/>
                </a:solidFill>
                <a:latin typeface="Exo 2 Light"/>
              </a:rPr>
              <a:t>Inkomsten</a:t>
            </a:r>
            <a:r>
              <a:rPr lang="en-US" sz="3500" dirty="0">
                <a:solidFill>
                  <a:srgbClr val="000000"/>
                </a:solidFill>
                <a:latin typeface="Exo 2 Light"/>
              </a:rPr>
              <a:t> </a:t>
            </a:r>
            <a:r>
              <a:rPr lang="en-US" sz="3500" dirty="0" err="1">
                <a:solidFill>
                  <a:srgbClr val="000000"/>
                </a:solidFill>
                <a:latin typeface="Exo 2 Light"/>
              </a:rPr>
              <a:t>zijn</a:t>
            </a:r>
            <a:r>
              <a:rPr lang="en-US" sz="3500" dirty="0">
                <a:solidFill>
                  <a:srgbClr val="000000"/>
                </a:solidFill>
                <a:latin typeface="Exo 2 Light"/>
              </a:rPr>
              <a:t> </a:t>
            </a:r>
            <a:r>
              <a:rPr lang="en-US" sz="3500" dirty="0" err="1">
                <a:solidFill>
                  <a:srgbClr val="000000"/>
                </a:solidFill>
                <a:latin typeface="Exo 2 Light"/>
              </a:rPr>
              <a:t>geen</a:t>
            </a:r>
            <a:r>
              <a:rPr lang="en-US" sz="3500" dirty="0">
                <a:solidFill>
                  <a:srgbClr val="000000"/>
                </a:solidFill>
                <a:latin typeface="Exo 2 Light"/>
              </a:rPr>
              <a:t> </a:t>
            </a:r>
            <a:r>
              <a:rPr lang="en-US" sz="3500" dirty="0" err="1">
                <a:solidFill>
                  <a:srgbClr val="000000"/>
                </a:solidFill>
                <a:latin typeface="Exo 2 Light"/>
              </a:rPr>
              <a:t>beroepsinkomsten</a:t>
            </a:r>
            <a:r>
              <a:rPr lang="en-US" sz="3500" dirty="0">
                <a:solidFill>
                  <a:srgbClr val="000000"/>
                </a:solidFill>
                <a:latin typeface="Exo 2 Light"/>
              </a:rPr>
              <a:t>: </a:t>
            </a:r>
            <a:r>
              <a:rPr lang="en-US" sz="3500" dirty="0" err="1">
                <a:solidFill>
                  <a:srgbClr val="000000"/>
                </a:solidFill>
                <a:latin typeface="Exo 2 Light"/>
              </a:rPr>
              <a:t>vermeld</a:t>
            </a:r>
            <a:r>
              <a:rPr lang="en-US" sz="3500" dirty="0">
                <a:solidFill>
                  <a:srgbClr val="000000"/>
                </a:solidFill>
                <a:latin typeface="Exo 2 Light"/>
              </a:rPr>
              <a:t> in </a:t>
            </a:r>
            <a:r>
              <a:rPr lang="en-US" sz="3500" dirty="0" err="1">
                <a:solidFill>
                  <a:srgbClr val="000000"/>
                </a:solidFill>
                <a:latin typeface="Exo 2 Light"/>
              </a:rPr>
              <a:t>vak</a:t>
            </a:r>
            <a:r>
              <a:rPr lang="en-US" sz="3500" dirty="0">
                <a:solidFill>
                  <a:srgbClr val="000000"/>
                </a:solidFill>
                <a:latin typeface="Exo 2 Light"/>
              </a:rPr>
              <a:t> 6 </a:t>
            </a:r>
            <a:r>
              <a:rPr lang="en-US" sz="3500" dirty="0" err="1">
                <a:solidFill>
                  <a:srgbClr val="000000"/>
                </a:solidFill>
                <a:latin typeface="Exo 2 Light"/>
              </a:rPr>
              <a:t>tegenover</a:t>
            </a:r>
            <a:r>
              <a:rPr lang="en-US" sz="3500" dirty="0">
                <a:solidFill>
                  <a:srgbClr val="000000"/>
                </a:solidFill>
                <a:latin typeface="Exo 2 Light"/>
              </a:rPr>
              <a:t> de code 1460 (of 2460) </a:t>
            </a:r>
            <a:r>
              <a:rPr lang="en-US" sz="3500" dirty="0" err="1">
                <a:solidFill>
                  <a:srgbClr val="000000"/>
                </a:solidFill>
                <a:latin typeface="Exo 2 Light"/>
              </a:rPr>
              <a:t>voor</a:t>
            </a:r>
            <a:r>
              <a:rPr lang="en-US" sz="3500" dirty="0">
                <a:solidFill>
                  <a:srgbClr val="000000"/>
                </a:solidFill>
                <a:latin typeface="Exo 2 Light"/>
              </a:rPr>
              <a:t> de </a:t>
            </a:r>
            <a:r>
              <a:rPr lang="en-US" sz="3500" dirty="0" err="1">
                <a:solidFill>
                  <a:srgbClr val="000000"/>
                </a:solidFill>
                <a:latin typeface="Exo 2 Light"/>
              </a:rPr>
              <a:t>inkomsten</a:t>
            </a:r>
            <a:r>
              <a:rPr lang="en-US" sz="3500" dirty="0">
                <a:solidFill>
                  <a:srgbClr val="000000"/>
                </a:solidFill>
                <a:latin typeface="Exo 2 Light"/>
              </a:rPr>
              <a:t> </a:t>
            </a:r>
            <a:r>
              <a:rPr lang="en-US" sz="3500" dirty="0" err="1">
                <a:solidFill>
                  <a:srgbClr val="000000"/>
                </a:solidFill>
                <a:latin typeface="Exo 2 Light"/>
              </a:rPr>
              <a:t>en</a:t>
            </a:r>
            <a:r>
              <a:rPr lang="en-US" sz="3500" dirty="0">
                <a:solidFill>
                  <a:srgbClr val="000000"/>
                </a:solidFill>
                <a:latin typeface="Exo 2 Light"/>
              </a:rPr>
              <a:t> het </a:t>
            </a:r>
            <a:r>
              <a:rPr lang="en-US" sz="3500" dirty="0" err="1">
                <a:solidFill>
                  <a:srgbClr val="000000"/>
                </a:solidFill>
                <a:latin typeface="Exo 2 Light"/>
              </a:rPr>
              <a:t>bedrag</a:t>
            </a:r>
            <a:r>
              <a:rPr lang="en-US" sz="3500" dirty="0">
                <a:solidFill>
                  <a:srgbClr val="000000"/>
                </a:solidFill>
                <a:latin typeface="Exo 2 Light"/>
              </a:rPr>
              <a:t> in </a:t>
            </a:r>
            <a:r>
              <a:rPr lang="en-US" sz="3500" dirty="0" err="1">
                <a:solidFill>
                  <a:srgbClr val="000000"/>
                </a:solidFill>
                <a:latin typeface="Exo 2 Light"/>
              </a:rPr>
              <a:t>vak</a:t>
            </a:r>
            <a:r>
              <a:rPr lang="en-US" sz="3500" dirty="0">
                <a:solidFill>
                  <a:srgbClr val="000000"/>
                </a:solidFill>
                <a:latin typeface="Exo 2 Light"/>
              </a:rPr>
              <a:t> 7 </a:t>
            </a:r>
            <a:r>
              <a:rPr lang="en-US" sz="3500" dirty="0" err="1">
                <a:solidFill>
                  <a:srgbClr val="000000"/>
                </a:solidFill>
                <a:latin typeface="Exo 2 Light"/>
              </a:rPr>
              <a:t>tegenover</a:t>
            </a:r>
            <a:r>
              <a:rPr lang="en-US" sz="3500" dirty="0">
                <a:solidFill>
                  <a:srgbClr val="000000"/>
                </a:solidFill>
                <a:latin typeface="Exo 2 Light"/>
              </a:rPr>
              <a:t> de code 1461 (of 2461) </a:t>
            </a:r>
            <a:r>
              <a:rPr lang="en-US" sz="3500" dirty="0" err="1">
                <a:solidFill>
                  <a:srgbClr val="000000"/>
                </a:solidFill>
                <a:latin typeface="Exo 2 Light"/>
              </a:rPr>
              <a:t>voor</a:t>
            </a:r>
            <a:r>
              <a:rPr lang="en-US" sz="3500" dirty="0">
                <a:solidFill>
                  <a:srgbClr val="000000"/>
                </a:solidFill>
                <a:latin typeface="Exo 2 Light"/>
              </a:rPr>
              <a:t> de </a:t>
            </a:r>
            <a:r>
              <a:rPr lang="en-US" sz="3500" dirty="0" err="1">
                <a:solidFill>
                  <a:srgbClr val="000000"/>
                </a:solidFill>
                <a:latin typeface="Exo 2 Light"/>
              </a:rPr>
              <a:t>ingehouden</a:t>
            </a:r>
            <a:r>
              <a:rPr lang="en-US" sz="3500" dirty="0">
                <a:solidFill>
                  <a:srgbClr val="000000"/>
                </a:solidFill>
                <a:latin typeface="Exo 2 Light"/>
              </a:rPr>
              <a:t> </a:t>
            </a:r>
            <a:r>
              <a:rPr lang="en-US" sz="3500" dirty="0" err="1">
                <a:solidFill>
                  <a:srgbClr val="000000"/>
                </a:solidFill>
                <a:latin typeface="Exo 2 Light"/>
              </a:rPr>
              <a:t>bedrijfsvoorheffing</a:t>
            </a:r>
            <a:r>
              <a:rPr lang="en-US" sz="3500" dirty="0">
                <a:solidFill>
                  <a:srgbClr val="000000"/>
                </a:solidFill>
                <a:latin typeface="Exo 2 Light"/>
              </a:rPr>
              <a:t>.</a:t>
            </a:r>
          </a:p>
          <a:p>
            <a:pPr algn="just">
              <a:lnSpc>
                <a:spcPts val="4725"/>
              </a:lnSpc>
            </a:pPr>
            <a:endParaRPr lang="en-US" sz="3500" dirty="0">
              <a:solidFill>
                <a:srgbClr val="000000"/>
              </a:solidFill>
              <a:latin typeface="Exo 2 Light"/>
            </a:endParaRPr>
          </a:p>
          <a:p>
            <a:pPr algn="just">
              <a:lnSpc>
                <a:spcPts val="4725"/>
              </a:lnSpc>
            </a:pPr>
            <a:r>
              <a:rPr lang="en-US" sz="3500" dirty="0">
                <a:solidFill>
                  <a:srgbClr val="000000"/>
                </a:solidFill>
                <a:latin typeface="Exo 2 Light"/>
              </a:rPr>
              <a:t>Je </a:t>
            </a:r>
            <a:r>
              <a:rPr lang="en-US" sz="3500" dirty="0" err="1">
                <a:solidFill>
                  <a:srgbClr val="000000"/>
                </a:solidFill>
                <a:latin typeface="Exo 2 Light"/>
              </a:rPr>
              <a:t>moet</a:t>
            </a:r>
            <a:r>
              <a:rPr lang="en-US" sz="3500" dirty="0">
                <a:solidFill>
                  <a:srgbClr val="000000"/>
                </a:solidFill>
                <a:latin typeface="Exo 2 Light"/>
              </a:rPr>
              <a:t> de fiche </a:t>
            </a:r>
            <a:r>
              <a:rPr lang="en-US" sz="3500" dirty="0" err="1">
                <a:solidFill>
                  <a:srgbClr val="000000"/>
                </a:solidFill>
                <a:latin typeface="Exo 2 Light"/>
              </a:rPr>
              <a:t>bewaren</a:t>
            </a:r>
            <a:r>
              <a:rPr lang="en-US" sz="3500" dirty="0">
                <a:solidFill>
                  <a:srgbClr val="000000"/>
                </a:solidFill>
                <a:latin typeface="Exo 2 Light"/>
              </a:rPr>
              <a:t>, </a:t>
            </a:r>
            <a:r>
              <a:rPr lang="en-US" sz="3500" dirty="0" err="1">
                <a:solidFill>
                  <a:srgbClr val="000000"/>
                </a:solidFill>
                <a:latin typeface="Exo 2 Light"/>
              </a:rPr>
              <a:t>niet</a:t>
            </a:r>
            <a:r>
              <a:rPr lang="en-US" sz="3500" dirty="0">
                <a:solidFill>
                  <a:srgbClr val="000000"/>
                </a:solidFill>
                <a:latin typeface="Exo 2 Light"/>
              </a:rPr>
              <a:t> </a:t>
            </a:r>
            <a:r>
              <a:rPr lang="en-US" sz="3500" dirty="0" err="1">
                <a:solidFill>
                  <a:srgbClr val="000000"/>
                </a:solidFill>
                <a:latin typeface="Exo 2 Light"/>
              </a:rPr>
              <a:t>bij</a:t>
            </a:r>
            <a:r>
              <a:rPr lang="en-US" sz="3500" dirty="0">
                <a:solidFill>
                  <a:srgbClr val="000000"/>
                </a:solidFill>
                <a:latin typeface="Exo 2 Light"/>
              </a:rPr>
              <a:t> de </a:t>
            </a:r>
            <a:r>
              <a:rPr lang="en-US" sz="3500" dirty="0" err="1">
                <a:solidFill>
                  <a:srgbClr val="000000"/>
                </a:solidFill>
                <a:latin typeface="Exo 2 Light"/>
              </a:rPr>
              <a:t>aangifte</a:t>
            </a:r>
            <a:r>
              <a:rPr lang="en-US" sz="3500" dirty="0">
                <a:solidFill>
                  <a:srgbClr val="000000"/>
                </a:solidFill>
                <a:latin typeface="Exo 2 Light"/>
              </a:rPr>
              <a:t> </a:t>
            </a:r>
            <a:r>
              <a:rPr lang="en-US" sz="3500" dirty="0" err="1">
                <a:solidFill>
                  <a:srgbClr val="000000"/>
                </a:solidFill>
                <a:latin typeface="Exo 2 Light"/>
              </a:rPr>
              <a:t>voegen</a:t>
            </a:r>
            <a:r>
              <a:rPr lang="en-US" sz="3500" dirty="0">
                <a:solidFill>
                  <a:srgbClr val="000000"/>
                </a:solidFill>
                <a:latin typeface="Exo 2 Light"/>
              </a:rPr>
              <a:t>.</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918443" y="6805450"/>
            <a:ext cx="3066255" cy="659245"/>
          </a:xfrm>
          <a:prstGeom prst="rect">
            <a:avLst/>
          </a:prstGeom>
        </p:spPr>
      </p:pic>
      <p:pic>
        <p:nvPicPr>
          <p:cNvPr id="3" name="Picture 3"/>
          <p:cNvPicPr>
            <a:picLocks noChangeAspect="1"/>
          </p:cNvPicPr>
          <p:nvPr/>
        </p:nvPicPr>
        <p:blipFill>
          <a:blip r:embed="rId3"/>
          <a:srcRect/>
          <a:stretch>
            <a:fillRect/>
          </a:stretch>
        </p:blipFill>
        <p:spPr>
          <a:xfrm>
            <a:off x="7006084" y="4866559"/>
            <a:ext cx="4275832" cy="1938891"/>
          </a:xfrm>
          <a:prstGeom prst="rect">
            <a:avLst/>
          </a:prstGeom>
        </p:spPr>
      </p:pic>
      <p:pic>
        <p:nvPicPr>
          <p:cNvPr id="4" name="Picture 4"/>
          <p:cNvPicPr>
            <a:picLocks noChangeAspect="1"/>
          </p:cNvPicPr>
          <p:nvPr/>
        </p:nvPicPr>
        <p:blipFill>
          <a:blip r:embed="rId4"/>
          <a:srcRect/>
          <a:stretch>
            <a:fillRect/>
          </a:stretch>
        </p:blipFill>
        <p:spPr>
          <a:xfrm>
            <a:off x="11665992" y="7360465"/>
            <a:ext cx="4870551" cy="1631886"/>
          </a:xfrm>
          <a:prstGeom prst="rect">
            <a:avLst/>
          </a:prstGeom>
        </p:spPr>
      </p:pic>
      <p:sp>
        <p:nvSpPr>
          <p:cNvPr id="5" name="TextBox 5"/>
          <p:cNvSpPr txBox="1"/>
          <p:nvPr/>
        </p:nvSpPr>
        <p:spPr>
          <a:xfrm>
            <a:off x="6985789" y="1133475"/>
            <a:ext cx="4505176" cy="730250"/>
          </a:xfrm>
          <a:prstGeom prst="rect">
            <a:avLst/>
          </a:prstGeom>
        </p:spPr>
        <p:txBody>
          <a:bodyPr lIns="0" tIns="0" rIns="0" bIns="0" rtlCol="0" anchor="t">
            <a:spAutoFit/>
          </a:bodyPr>
          <a:lstStyle/>
          <a:p>
            <a:pPr algn="ctr">
              <a:lnSpc>
                <a:spcPts val="5499"/>
              </a:lnSpc>
              <a:spcBef>
                <a:spcPct val="0"/>
              </a:spcBef>
            </a:pPr>
            <a:r>
              <a:rPr lang="en-US" sz="5499">
                <a:solidFill>
                  <a:srgbClr val="000000"/>
                </a:solidFill>
                <a:latin typeface="Exo 2 Bold"/>
              </a:rPr>
              <a:t>Administratie</a:t>
            </a:r>
          </a:p>
        </p:txBody>
      </p:sp>
      <p:sp>
        <p:nvSpPr>
          <p:cNvPr id="6" name="TextBox 6"/>
          <p:cNvSpPr txBox="1"/>
          <p:nvPr/>
        </p:nvSpPr>
        <p:spPr>
          <a:xfrm>
            <a:off x="1028700" y="2307175"/>
            <a:ext cx="15754945" cy="2965107"/>
          </a:xfrm>
          <a:prstGeom prst="rect">
            <a:avLst/>
          </a:prstGeom>
        </p:spPr>
        <p:txBody>
          <a:bodyPr lIns="0" tIns="0" rIns="0" bIns="0" rtlCol="0" anchor="t">
            <a:spAutoFit/>
          </a:bodyPr>
          <a:lstStyle/>
          <a:p>
            <a:pPr algn="just">
              <a:lnSpc>
                <a:spcPts val="4725"/>
              </a:lnSpc>
            </a:pPr>
            <a:r>
              <a:rPr lang="en-US" sz="3500" dirty="0" err="1">
                <a:solidFill>
                  <a:srgbClr val="000000"/>
                </a:solidFill>
                <a:latin typeface="Exo 2 Light"/>
              </a:rPr>
              <a:t>Platformen</a:t>
            </a:r>
            <a:r>
              <a:rPr lang="en-US" sz="3500" dirty="0">
                <a:solidFill>
                  <a:srgbClr val="000000"/>
                </a:solidFill>
                <a:latin typeface="Exo 2 Light"/>
              </a:rPr>
              <a:t> in </a:t>
            </a:r>
            <a:r>
              <a:rPr lang="en-US" sz="3500" dirty="0" err="1">
                <a:solidFill>
                  <a:srgbClr val="000000"/>
                </a:solidFill>
                <a:latin typeface="Exo 2 Light"/>
              </a:rPr>
              <a:t>deeleconomie</a:t>
            </a:r>
            <a:endParaRPr lang="en-US" sz="3500" dirty="0">
              <a:solidFill>
                <a:srgbClr val="000000"/>
              </a:solidFill>
              <a:latin typeface="Exo 2 Light"/>
            </a:endParaRPr>
          </a:p>
          <a:p>
            <a:pPr marL="755651" lvl="1" indent="-377825" algn="just">
              <a:lnSpc>
                <a:spcPts val="4725"/>
              </a:lnSpc>
              <a:buFont typeface="Arial"/>
              <a:buChar char="•"/>
            </a:pPr>
            <a:r>
              <a:rPr lang="en-US" sz="3500" u="sng" dirty="0" err="1">
                <a:solidFill>
                  <a:srgbClr val="000000"/>
                </a:solidFill>
                <a:latin typeface="Arimo"/>
              </a:rPr>
              <a:t>Trixxo</a:t>
            </a:r>
            <a:r>
              <a:rPr lang="en-US" sz="3500" u="sng" dirty="0">
                <a:solidFill>
                  <a:srgbClr val="000000"/>
                </a:solidFill>
                <a:latin typeface="Arimo"/>
              </a:rPr>
              <a:t> </a:t>
            </a:r>
            <a:r>
              <a:rPr lang="en-US" sz="3500" u="sng" dirty="0" err="1">
                <a:solidFill>
                  <a:srgbClr val="000000"/>
                </a:solidFill>
                <a:latin typeface="Arimo"/>
              </a:rPr>
              <a:t>Exxtra</a:t>
            </a:r>
            <a:endParaRPr lang="en-US" sz="3500" u="sng" dirty="0">
              <a:solidFill>
                <a:srgbClr val="000000"/>
              </a:solidFill>
              <a:latin typeface="Arimo"/>
            </a:endParaRPr>
          </a:p>
          <a:p>
            <a:pPr marL="755651" lvl="1" indent="-377825" algn="just">
              <a:lnSpc>
                <a:spcPts val="4725"/>
              </a:lnSpc>
              <a:buFont typeface="Arial"/>
              <a:buChar char="•"/>
            </a:pPr>
            <a:r>
              <a:rPr lang="en-US" sz="3500" u="sng" dirty="0" err="1">
                <a:solidFill>
                  <a:srgbClr val="000000"/>
                </a:solidFill>
                <a:latin typeface="Arimo"/>
              </a:rPr>
              <a:t>Helpper</a:t>
            </a:r>
            <a:endParaRPr lang="en-US" sz="3500" u="sng" dirty="0">
              <a:solidFill>
                <a:srgbClr val="000000"/>
              </a:solidFill>
              <a:latin typeface="Arimo"/>
            </a:endParaRPr>
          </a:p>
          <a:p>
            <a:pPr marL="755651" lvl="1" indent="-377825" algn="just">
              <a:lnSpc>
                <a:spcPts val="4725"/>
              </a:lnSpc>
              <a:buFont typeface="Arial"/>
              <a:buChar char="•"/>
            </a:pPr>
            <a:r>
              <a:rPr lang="en-US" sz="3500" u="sng" dirty="0" err="1">
                <a:solidFill>
                  <a:srgbClr val="000000"/>
                </a:solidFill>
                <a:latin typeface="Arimo"/>
              </a:rPr>
              <a:t>Numia</a:t>
            </a:r>
            <a:endParaRPr lang="en-US" sz="3500" u="sng" dirty="0">
              <a:solidFill>
                <a:srgbClr val="000000"/>
              </a:solidFill>
              <a:latin typeface="Arimo"/>
            </a:endParaRPr>
          </a:p>
          <a:p>
            <a:pPr marL="755651" lvl="1" indent="-377825" algn="just">
              <a:lnSpc>
                <a:spcPts val="4725"/>
              </a:lnSpc>
              <a:buFont typeface="Arial"/>
              <a:buChar char="•"/>
            </a:pPr>
            <a:r>
              <a:rPr lang="en-US" sz="3500" u="sng" dirty="0" err="1">
                <a:solidFill>
                  <a:srgbClr val="000000"/>
                </a:solidFill>
                <a:latin typeface="Arimo"/>
              </a:rPr>
              <a:t>RingTwice</a:t>
            </a:r>
            <a:r>
              <a:rPr lang="en-US" sz="3500" dirty="0">
                <a:solidFill>
                  <a:srgbClr val="000000"/>
                </a:solidFill>
                <a:latin typeface="Arimo"/>
              </a:rPr>
              <a:t> (Listminut)</a:t>
            </a:r>
          </a:p>
        </p:txBody>
      </p:sp>
      <p:pic>
        <p:nvPicPr>
          <p:cNvPr id="8" name="Afbeelding 7" descr="Afbeelding met Lettertype, typografie, Graphics, grafische vormgeving&#10;&#10;Automatisch gegenereerde beschrijving">
            <a:extLst>
              <a:ext uri="{FF2B5EF4-FFF2-40B4-BE49-F238E27FC236}">
                <a16:creationId xmlns:a16="http://schemas.microsoft.com/office/drawing/2014/main" id="{2D182FEF-D00E-0DDE-79FB-C985E45AFD0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02423" y="7865783"/>
            <a:ext cx="2207497" cy="621250"/>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6985789" y="1133475"/>
            <a:ext cx="4505176" cy="730250"/>
          </a:xfrm>
          <a:prstGeom prst="rect">
            <a:avLst/>
          </a:prstGeom>
        </p:spPr>
        <p:txBody>
          <a:bodyPr lIns="0" tIns="0" rIns="0" bIns="0" rtlCol="0" anchor="t">
            <a:spAutoFit/>
          </a:bodyPr>
          <a:lstStyle/>
          <a:p>
            <a:pPr algn="ctr">
              <a:lnSpc>
                <a:spcPts val="5499"/>
              </a:lnSpc>
              <a:spcBef>
                <a:spcPct val="0"/>
              </a:spcBef>
            </a:pPr>
            <a:r>
              <a:rPr lang="en-US" sz="5499">
                <a:solidFill>
                  <a:srgbClr val="000000"/>
                </a:solidFill>
                <a:latin typeface="Exo 2 Bold"/>
              </a:rPr>
              <a:t>Administratie</a:t>
            </a:r>
          </a:p>
        </p:txBody>
      </p:sp>
      <p:sp>
        <p:nvSpPr>
          <p:cNvPr id="3" name="TextBox 3"/>
          <p:cNvSpPr txBox="1"/>
          <p:nvPr/>
        </p:nvSpPr>
        <p:spPr>
          <a:xfrm>
            <a:off x="1028700" y="2307175"/>
            <a:ext cx="15754945" cy="5391150"/>
          </a:xfrm>
          <a:prstGeom prst="rect">
            <a:avLst/>
          </a:prstGeom>
        </p:spPr>
        <p:txBody>
          <a:bodyPr lIns="0" tIns="0" rIns="0" bIns="0" rtlCol="0" anchor="t">
            <a:spAutoFit/>
          </a:bodyPr>
          <a:lstStyle/>
          <a:p>
            <a:pPr marL="755651" lvl="1" indent="-377825" algn="just">
              <a:lnSpc>
                <a:spcPts val="4725"/>
              </a:lnSpc>
              <a:buFont typeface="Arial"/>
              <a:buChar char="•"/>
            </a:pPr>
            <a:r>
              <a:rPr lang="en-US" sz="3500">
                <a:solidFill>
                  <a:srgbClr val="000000"/>
                </a:solidFill>
                <a:latin typeface="Exo 2 Light"/>
              </a:rPr>
              <a:t>Ontvangen ondertekende overeenkomst registreren op </a:t>
            </a:r>
            <a:r>
              <a:rPr lang="en-US" sz="3500" u="sng">
                <a:solidFill>
                  <a:srgbClr val="000000"/>
                </a:solidFill>
                <a:latin typeface="Exo 2 Light"/>
              </a:rPr>
              <a:t>mijnvaph.be</a:t>
            </a:r>
            <a:r>
              <a:rPr lang="en-US" sz="3500">
                <a:solidFill>
                  <a:srgbClr val="000000"/>
                </a:solidFill>
                <a:latin typeface="Exo 2 Light"/>
              </a:rPr>
              <a:t> als ‘een cash overeenkomst met een natuurlijk of rechtspersoon’</a:t>
            </a:r>
          </a:p>
          <a:p>
            <a:pPr marL="755651" lvl="1" indent="-377825" algn="just">
              <a:lnSpc>
                <a:spcPts val="4725"/>
              </a:lnSpc>
              <a:buFont typeface="Arial"/>
              <a:buChar char="•"/>
            </a:pPr>
            <a:r>
              <a:rPr lang="en-US" sz="3500">
                <a:solidFill>
                  <a:srgbClr val="000000"/>
                </a:solidFill>
                <a:latin typeface="Exo 2 Light"/>
              </a:rPr>
              <a:t>Assistent(en) registreren</a:t>
            </a:r>
          </a:p>
          <a:p>
            <a:pPr marL="755651" lvl="1" indent="-377825" algn="just">
              <a:lnSpc>
                <a:spcPts val="4725"/>
              </a:lnSpc>
              <a:buFont typeface="Arial"/>
              <a:buChar char="•"/>
            </a:pPr>
            <a:r>
              <a:rPr lang="en-US" sz="3500">
                <a:solidFill>
                  <a:srgbClr val="000000"/>
                </a:solidFill>
                <a:latin typeface="Exo 2 Light"/>
              </a:rPr>
              <a:t>Taken omschrijven</a:t>
            </a:r>
          </a:p>
          <a:p>
            <a:pPr marL="755651" lvl="1" indent="-377825" algn="just">
              <a:lnSpc>
                <a:spcPts val="4725"/>
              </a:lnSpc>
              <a:buFont typeface="Arial"/>
              <a:buChar char="•"/>
            </a:pPr>
            <a:r>
              <a:rPr lang="en-US" sz="3500">
                <a:solidFill>
                  <a:srgbClr val="000000"/>
                </a:solidFill>
                <a:latin typeface="Exo 2 Light"/>
              </a:rPr>
              <a:t> U</a:t>
            </a:r>
            <a:r>
              <a:rPr lang="en-US" sz="3500">
                <a:solidFill>
                  <a:srgbClr val="000000"/>
                </a:solidFill>
                <a:latin typeface="Arimo"/>
              </a:rPr>
              <a:t>urtarief bepalen</a:t>
            </a:r>
          </a:p>
          <a:p>
            <a:pPr marL="755651" lvl="1" indent="-377825" algn="just">
              <a:lnSpc>
                <a:spcPts val="4725"/>
              </a:lnSpc>
              <a:buFont typeface="Arial"/>
              <a:buChar char="•"/>
            </a:pPr>
            <a:r>
              <a:rPr lang="en-US" sz="3500">
                <a:solidFill>
                  <a:srgbClr val="000000"/>
                </a:solidFill>
                <a:latin typeface="Exo 2 Light"/>
              </a:rPr>
              <a:t> Schatting </a:t>
            </a:r>
            <a:r>
              <a:rPr lang="en-US" sz="3500">
                <a:solidFill>
                  <a:srgbClr val="000000"/>
                </a:solidFill>
                <a:latin typeface="Arimo"/>
              </a:rPr>
              <a:t>te presteren uren maken</a:t>
            </a:r>
          </a:p>
          <a:p>
            <a:pPr algn="just">
              <a:lnSpc>
                <a:spcPts val="4725"/>
              </a:lnSpc>
            </a:pPr>
            <a:endParaRPr lang="en-US" sz="3500">
              <a:solidFill>
                <a:srgbClr val="000000"/>
              </a:solidFill>
              <a:latin typeface="Arimo"/>
            </a:endParaRPr>
          </a:p>
          <a:p>
            <a:pPr algn="just">
              <a:lnSpc>
                <a:spcPts val="4725"/>
              </a:lnSpc>
            </a:pPr>
            <a:r>
              <a:rPr lang="en-US" sz="3500">
                <a:solidFill>
                  <a:srgbClr val="000000"/>
                </a:solidFill>
                <a:latin typeface="Exo 2 Light"/>
              </a:rPr>
              <a:t>Nog geen assistent? Plaats dan een vacature voor d</a:t>
            </a:r>
            <a:r>
              <a:rPr lang="en-US" sz="3500">
                <a:solidFill>
                  <a:srgbClr val="000000"/>
                </a:solidFill>
                <a:latin typeface="Arimo"/>
              </a:rPr>
              <a:t>e juiste hulp. Taken en prijs worden afgesproken (offerte) en de samenwerking kan van start gaan.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233130" y="3978078"/>
            <a:ext cx="4026170" cy="5280222"/>
          </a:xfrm>
          <a:prstGeom prst="rect">
            <a:avLst/>
          </a:prstGeom>
        </p:spPr>
      </p:pic>
      <p:sp>
        <p:nvSpPr>
          <p:cNvPr id="3" name="TextBox 3"/>
          <p:cNvSpPr txBox="1"/>
          <p:nvPr/>
        </p:nvSpPr>
        <p:spPr>
          <a:xfrm>
            <a:off x="5124827" y="1133475"/>
            <a:ext cx="8227100" cy="730250"/>
          </a:xfrm>
          <a:prstGeom prst="rect">
            <a:avLst/>
          </a:prstGeom>
        </p:spPr>
        <p:txBody>
          <a:bodyPr lIns="0" tIns="0" rIns="0" bIns="0" rtlCol="0" anchor="t">
            <a:spAutoFit/>
          </a:bodyPr>
          <a:lstStyle/>
          <a:p>
            <a:pPr algn="ctr">
              <a:lnSpc>
                <a:spcPts val="5499"/>
              </a:lnSpc>
              <a:spcBef>
                <a:spcPct val="0"/>
              </a:spcBef>
            </a:pPr>
            <a:r>
              <a:rPr lang="en-US" sz="5499">
                <a:solidFill>
                  <a:srgbClr val="000000"/>
                </a:solidFill>
                <a:latin typeface="Exo 2 Bold"/>
              </a:rPr>
              <a:t>Wat is vrijwilligerswerk?</a:t>
            </a:r>
          </a:p>
        </p:txBody>
      </p:sp>
      <p:sp>
        <p:nvSpPr>
          <p:cNvPr id="4" name="TextBox 4"/>
          <p:cNvSpPr txBox="1"/>
          <p:nvPr/>
        </p:nvSpPr>
        <p:spPr>
          <a:xfrm>
            <a:off x="1028700" y="2466216"/>
            <a:ext cx="15754945" cy="1790700"/>
          </a:xfrm>
          <a:prstGeom prst="rect">
            <a:avLst/>
          </a:prstGeom>
        </p:spPr>
        <p:txBody>
          <a:bodyPr lIns="0" tIns="0" rIns="0" bIns="0" rtlCol="0" anchor="t">
            <a:spAutoFit/>
          </a:bodyPr>
          <a:lstStyle/>
          <a:p>
            <a:pPr marL="755651" lvl="1" indent="-377825">
              <a:lnSpc>
                <a:spcPts val="4725"/>
              </a:lnSpc>
              <a:buFont typeface="Arial"/>
              <a:buChar char="•"/>
            </a:pPr>
            <a:r>
              <a:rPr lang="en-US" sz="3500">
                <a:solidFill>
                  <a:srgbClr val="000000"/>
                </a:solidFill>
                <a:latin typeface="Exo 2 Light"/>
              </a:rPr>
              <a:t> Voor organisatie zonder winstoogmerk</a:t>
            </a:r>
          </a:p>
          <a:p>
            <a:pPr marL="755651" lvl="1" indent="-377825">
              <a:lnSpc>
                <a:spcPts val="4725"/>
              </a:lnSpc>
              <a:buFont typeface="Arial"/>
              <a:buChar char="•"/>
            </a:pPr>
            <a:r>
              <a:rPr lang="en-US" sz="3500">
                <a:solidFill>
                  <a:srgbClr val="000000"/>
                </a:solidFill>
                <a:latin typeface="Exo 2 Light"/>
              </a:rPr>
              <a:t> Onbetaald</a:t>
            </a:r>
          </a:p>
          <a:p>
            <a:pPr marL="755651" lvl="1" indent="-377825">
              <a:lnSpc>
                <a:spcPts val="4725"/>
              </a:lnSpc>
              <a:buFont typeface="Arial"/>
              <a:buChar char="•"/>
            </a:pPr>
            <a:r>
              <a:rPr lang="en-US" sz="3500">
                <a:solidFill>
                  <a:srgbClr val="000000"/>
                </a:solidFill>
                <a:latin typeface="Exo 2 Light"/>
              </a:rPr>
              <a:t> Vrijwillig</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6985789" y="1133475"/>
            <a:ext cx="4505176" cy="730250"/>
          </a:xfrm>
          <a:prstGeom prst="rect">
            <a:avLst/>
          </a:prstGeom>
        </p:spPr>
        <p:txBody>
          <a:bodyPr lIns="0" tIns="0" rIns="0" bIns="0" rtlCol="0" anchor="t">
            <a:spAutoFit/>
          </a:bodyPr>
          <a:lstStyle/>
          <a:p>
            <a:pPr algn="ctr">
              <a:lnSpc>
                <a:spcPts val="5499"/>
              </a:lnSpc>
              <a:spcBef>
                <a:spcPct val="0"/>
              </a:spcBef>
            </a:pPr>
            <a:r>
              <a:rPr lang="en-US" sz="5499">
                <a:solidFill>
                  <a:srgbClr val="000000"/>
                </a:solidFill>
                <a:latin typeface="Exo 2 Bold"/>
              </a:rPr>
              <a:t>Administratie</a:t>
            </a:r>
          </a:p>
        </p:txBody>
      </p:sp>
      <p:sp>
        <p:nvSpPr>
          <p:cNvPr id="3" name="TextBox 3"/>
          <p:cNvSpPr txBox="1"/>
          <p:nvPr/>
        </p:nvSpPr>
        <p:spPr>
          <a:xfrm>
            <a:off x="1028700" y="2307175"/>
            <a:ext cx="15754945" cy="5391150"/>
          </a:xfrm>
          <a:prstGeom prst="rect">
            <a:avLst/>
          </a:prstGeom>
        </p:spPr>
        <p:txBody>
          <a:bodyPr lIns="0" tIns="0" rIns="0" bIns="0" rtlCol="0" anchor="t">
            <a:spAutoFit/>
          </a:bodyPr>
          <a:lstStyle/>
          <a:p>
            <a:pPr algn="just">
              <a:lnSpc>
                <a:spcPts val="4725"/>
              </a:lnSpc>
            </a:pPr>
            <a:r>
              <a:rPr lang="en-US" sz="3500">
                <a:solidFill>
                  <a:srgbClr val="000000"/>
                </a:solidFill>
                <a:latin typeface="Exo 2 Light"/>
              </a:rPr>
              <a:t>Maandelijks of tweewekelijks online aantal gepresteerde uren en uurtarief doorgeven voor elke assistent. </a:t>
            </a:r>
          </a:p>
          <a:p>
            <a:pPr algn="just">
              <a:lnSpc>
                <a:spcPts val="4725"/>
              </a:lnSpc>
            </a:pPr>
            <a:r>
              <a:rPr lang="en-US" sz="3500">
                <a:solidFill>
                  <a:srgbClr val="000000"/>
                </a:solidFill>
                <a:latin typeface="Exo 2 Light"/>
              </a:rPr>
              <a:t>          ! Jij en/of je assistent kunnen werken met pc of app.</a:t>
            </a:r>
          </a:p>
          <a:p>
            <a:pPr algn="just">
              <a:lnSpc>
                <a:spcPts val="4725"/>
              </a:lnSpc>
            </a:pPr>
            <a:endParaRPr lang="en-US" sz="3500">
              <a:solidFill>
                <a:srgbClr val="000000"/>
              </a:solidFill>
              <a:latin typeface="Exo 2 Light"/>
            </a:endParaRPr>
          </a:p>
          <a:p>
            <a:pPr algn="just">
              <a:lnSpc>
                <a:spcPts val="4725"/>
              </a:lnSpc>
            </a:pPr>
            <a:r>
              <a:rPr lang="en-US" sz="3500">
                <a:solidFill>
                  <a:srgbClr val="000000"/>
                </a:solidFill>
                <a:latin typeface="Exo 2 Light"/>
              </a:rPr>
              <a:t>Daarna krijg je </a:t>
            </a:r>
            <a:r>
              <a:rPr lang="en-US" sz="3500">
                <a:solidFill>
                  <a:srgbClr val="000000"/>
                </a:solidFill>
                <a:latin typeface="Arimo"/>
              </a:rPr>
              <a:t>een factuur die je als BH betaalt met je TVV van het PVB, het platform betaalt de assistent uit. De BH registreert de kostprijs op zijn overeenkomst in ‘mijnvaph’ en het VAPH betaalt het bedrag van de factuur terug. </a:t>
            </a:r>
          </a:p>
          <a:p>
            <a:pPr algn="just">
              <a:lnSpc>
                <a:spcPts val="4725"/>
              </a:lnSpc>
            </a:pPr>
            <a:endParaRPr lang="en-US" sz="3500">
              <a:solidFill>
                <a:srgbClr val="000000"/>
              </a:solidFill>
              <a:latin typeface="Arimo"/>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6949773" y="1133475"/>
            <a:ext cx="4577209" cy="730250"/>
          </a:xfrm>
          <a:prstGeom prst="rect">
            <a:avLst/>
          </a:prstGeom>
        </p:spPr>
        <p:txBody>
          <a:bodyPr lIns="0" tIns="0" rIns="0" bIns="0" rtlCol="0" anchor="t">
            <a:spAutoFit/>
          </a:bodyPr>
          <a:lstStyle/>
          <a:p>
            <a:pPr algn="ctr">
              <a:lnSpc>
                <a:spcPts val="5499"/>
              </a:lnSpc>
              <a:spcBef>
                <a:spcPct val="0"/>
              </a:spcBef>
            </a:pPr>
            <a:r>
              <a:rPr lang="en-US" sz="5499">
                <a:solidFill>
                  <a:srgbClr val="000000"/>
                </a:solidFill>
                <a:latin typeface="Exo 2 Bold"/>
              </a:rPr>
              <a:t>Wat kost het?</a:t>
            </a:r>
          </a:p>
        </p:txBody>
      </p:sp>
      <p:sp>
        <p:nvSpPr>
          <p:cNvPr id="3" name="TextBox 3"/>
          <p:cNvSpPr txBox="1"/>
          <p:nvPr/>
        </p:nvSpPr>
        <p:spPr>
          <a:xfrm>
            <a:off x="1028700" y="2307175"/>
            <a:ext cx="15754945" cy="6581482"/>
          </a:xfrm>
          <a:prstGeom prst="rect">
            <a:avLst/>
          </a:prstGeom>
        </p:spPr>
        <p:txBody>
          <a:bodyPr lIns="0" tIns="0" rIns="0" bIns="0" rtlCol="0" anchor="t">
            <a:spAutoFit/>
          </a:bodyPr>
          <a:lstStyle/>
          <a:p>
            <a:pPr algn="just">
              <a:lnSpc>
                <a:spcPts val="4725"/>
              </a:lnSpc>
            </a:pPr>
            <a:r>
              <a:rPr lang="en-US" sz="3500" dirty="0" err="1">
                <a:solidFill>
                  <a:srgbClr val="000000"/>
                </a:solidFill>
                <a:latin typeface="Exo 2 Light"/>
              </a:rPr>
              <a:t>Hangt</a:t>
            </a:r>
            <a:r>
              <a:rPr lang="en-US" sz="3500" dirty="0">
                <a:solidFill>
                  <a:srgbClr val="000000"/>
                </a:solidFill>
                <a:latin typeface="Exo 2 Light"/>
              </a:rPr>
              <a:t> </a:t>
            </a:r>
            <a:r>
              <a:rPr lang="en-US" sz="3500" dirty="0" err="1">
                <a:solidFill>
                  <a:srgbClr val="000000"/>
                </a:solidFill>
                <a:latin typeface="Exo 2 Light"/>
              </a:rPr>
              <a:t>af</a:t>
            </a:r>
            <a:r>
              <a:rPr lang="en-US" sz="3500" dirty="0">
                <a:solidFill>
                  <a:srgbClr val="000000"/>
                </a:solidFill>
                <a:latin typeface="Exo 2 Light"/>
              </a:rPr>
              <a:t> van het platform</a:t>
            </a:r>
          </a:p>
          <a:p>
            <a:pPr marL="755651" lvl="1" indent="-377825" algn="just">
              <a:lnSpc>
                <a:spcPts val="4725"/>
              </a:lnSpc>
              <a:buFont typeface="Arial"/>
              <a:buChar char="•"/>
            </a:pPr>
            <a:r>
              <a:rPr lang="en-US" sz="3500">
                <a:solidFill>
                  <a:srgbClr val="000000"/>
                </a:solidFill>
                <a:latin typeface="Arimo"/>
              </a:rPr>
              <a:t>14% </a:t>
            </a:r>
            <a:r>
              <a:rPr lang="en-US" sz="3500" dirty="0" err="1">
                <a:solidFill>
                  <a:srgbClr val="000000"/>
                </a:solidFill>
                <a:latin typeface="Arimo"/>
              </a:rPr>
              <a:t>servicekost</a:t>
            </a:r>
            <a:r>
              <a:rPr lang="en-US" sz="3500" dirty="0">
                <a:solidFill>
                  <a:srgbClr val="000000"/>
                </a:solidFill>
                <a:latin typeface="Arimo"/>
              </a:rPr>
              <a:t> </a:t>
            </a:r>
            <a:r>
              <a:rPr lang="en-US" sz="3500" dirty="0" err="1">
                <a:solidFill>
                  <a:srgbClr val="000000"/>
                </a:solidFill>
                <a:latin typeface="Arimo"/>
              </a:rPr>
              <a:t>bij</a:t>
            </a:r>
            <a:r>
              <a:rPr lang="en-US" sz="3500" dirty="0">
                <a:solidFill>
                  <a:srgbClr val="000000"/>
                </a:solidFill>
                <a:latin typeface="Arimo"/>
              </a:rPr>
              <a:t> </a:t>
            </a:r>
            <a:r>
              <a:rPr lang="en-US" sz="3500" dirty="0" err="1">
                <a:solidFill>
                  <a:srgbClr val="000000"/>
                </a:solidFill>
                <a:latin typeface="Arimo"/>
              </a:rPr>
              <a:t>Trixxo</a:t>
            </a:r>
            <a:r>
              <a:rPr lang="en-US" sz="3500" dirty="0">
                <a:solidFill>
                  <a:srgbClr val="000000"/>
                </a:solidFill>
                <a:latin typeface="Arimo"/>
              </a:rPr>
              <a:t> </a:t>
            </a:r>
            <a:r>
              <a:rPr lang="en-US" sz="3500" dirty="0" err="1">
                <a:solidFill>
                  <a:srgbClr val="000000"/>
                </a:solidFill>
                <a:latin typeface="Arimo"/>
              </a:rPr>
              <a:t>Exxtra</a:t>
            </a:r>
            <a:r>
              <a:rPr lang="en-US" sz="3500" dirty="0">
                <a:solidFill>
                  <a:srgbClr val="000000"/>
                </a:solidFill>
                <a:latin typeface="Arimo"/>
              </a:rPr>
              <a:t> (</a:t>
            </a:r>
            <a:r>
              <a:rPr lang="en-US" sz="3500" dirty="0" err="1">
                <a:solidFill>
                  <a:srgbClr val="000000"/>
                </a:solidFill>
                <a:latin typeface="Arimo"/>
              </a:rPr>
              <a:t>geen</a:t>
            </a:r>
            <a:r>
              <a:rPr lang="en-US" sz="3500" dirty="0">
                <a:solidFill>
                  <a:srgbClr val="000000"/>
                </a:solidFill>
                <a:latin typeface="Arimo"/>
              </a:rPr>
              <a:t> </a:t>
            </a:r>
            <a:r>
              <a:rPr lang="en-US" sz="3500" dirty="0" err="1">
                <a:solidFill>
                  <a:srgbClr val="000000"/>
                </a:solidFill>
                <a:latin typeface="Arimo"/>
              </a:rPr>
              <a:t>beperking</a:t>
            </a:r>
            <a:r>
              <a:rPr lang="en-US" sz="3500" dirty="0">
                <a:solidFill>
                  <a:srgbClr val="000000"/>
                </a:solidFill>
                <a:latin typeface="Arimo"/>
              </a:rPr>
              <a:t> op max. </a:t>
            </a:r>
            <a:r>
              <a:rPr lang="en-US" sz="3500" dirty="0" err="1">
                <a:solidFill>
                  <a:srgbClr val="000000"/>
                </a:solidFill>
                <a:latin typeface="Arimo"/>
              </a:rPr>
              <a:t>uurtarief</a:t>
            </a:r>
            <a:r>
              <a:rPr lang="en-US" sz="3500" dirty="0">
                <a:solidFill>
                  <a:srgbClr val="000000"/>
                </a:solidFill>
                <a:latin typeface="Arimo"/>
              </a:rPr>
              <a:t>)</a:t>
            </a:r>
          </a:p>
          <a:p>
            <a:pPr marL="755651" lvl="1" indent="-377825" algn="just">
              <a:lnSpc>
                <a:spcPts val="4725"/>
              </a:lnSpc>
              <a:buFont typeface="Arial"/>
              <a:buChar char="•"/>
            </a:pPr>
            <a:r>
              <a:rPr lang="en-US" sz="3500" dirty="0">
                <a:solidFill>
                  <a:srgbClr val="000000"/>
                </a:solidFill>
                <a:latin typeface="Arimo"/>
              </a:rPr>
              <a:t>2€/</a:t>
            </a:r>
            <a:r>
              <a:rPr lang="en-US" sz="3500" dirty="0" err="1">
                <a:solidFill>
                  <a:srgbClr val="000000"/>
                </a:solidFill>
                <a:latin typeface="Arimo"/>
              </a:rPr>
              <a:t>uur</a:t>
            </a:r>
            <a:r>
              <a:rPr lang="en-US" sz="3500" dirty="0">
                <a:solidFill>
                  <a:srgbClr val="000000"/>
                </a:solidFill>
                <a:latin typeface="Arimo"/>
              </a:rPr>
              <a:t> </a:t>
            </a:r>
            <a:r>
              <a:rPr lang="en-US" sz="3500" dirty="0" err="1">
                <a:solidFill>
                  <a:srgbClr val="000000"/>
                </a:solidFill>
                <a:latin typeface="Arimo"/>
              </a:rPr>
              <a:t>bij</a:t>
            </a:r>
            <a:r>
              <a:rPr lang="en-US" sz="3500" dirty="0">
                <a:solidFill>
                  <a:srgbClr val="000000"/>
                </a:solidFill>
                <a:latin typeface="Arimo"/>
              </a:rPr>
              <a:t> </a:t>
            </a:r>
            <a:r>
              <a:rPr lang="en-US" sz="3500" dirty="0" err="1">
                <a:solidFill>
                  <a:srgbClr val="000000"/>
                </a:solidFill>
                <a:latin typeface="Arimo"/>
              </a:rPr>
              <a:t>Helpper</a:t>
            </a:r>
            <a:r>
              <a:rPr lang="en-US" sz="3500" dirty="0">
                <a:solidFill>
                  <a:srgbClr val="000000"/>
                </a:solidFill>
                <a:latin typeface="Arimo"/>
              </a:rPr>
              <a:t> (</a:t>
            </a:r>
            <a:r>
              <a:rPr lang="en-US" sz="3500" dirty="0" err="1">
                <a:solidFill>
                  <a:srgbClr val="000000"/>
                </a:solidFill>
                <a:latin typeface="Arimo"/>
              </a:rPr>
              <a:t>uurtarief</a:t>
            </a:r>
            <a:r>
              <a:rPr lang="en-US" sz="3500" dirty="0">
                <a:solidFill>
                  <a:srgbClr val="000000"/>
                </a:solidFill>
                <a:latin typeface="Arimo"/>
              </a:rPr>
              <a:t> 7€ - 18€)</a:t>
            </a:r>
          </a:p>
          <a:p>
            <a:pPr marL="755651" lvl="1" indent="-377825" algn="just">
              <a:lnSpc>
                <a:spcPts val="4725"/>
              </a:lnSpc>
              <a:buFont typeface="Arial"/>
              <a:buChar char="•"/>
            </a:pPr>
            <a:r>
              <a:rPr lang="en-US" sz="3500" dirty="0">
                <a:solidFill>
                  <a:srgbClr val="000000"/>
                </a:solidFill>
                <a:latin typeface="Arimo"/>
              </a:rPr>
              <a:t>3 </a:t>
            </a:r>
            <a:r>
              <a:rPr lang="en-US" sz="3500" dirty="0" err="1">
                <a:solidFill>
                  <a:srgbClr val="000000"/>
                </a:solidFill>
                <a:latin typeface="Arimo"/>
              </a:rPr>
              <a:t>tarieven</a:t>
            </a:r>
            <a:r>
              <a:rPr lang="en-US" sz="3500" dirty="0">
                <a:solidFill>
                  <a:srgbClr val="000000"/>
                </a:solidFill>
                <a:latin typeface="Arimo"/>
              </a:rPr>
              <a:t> </a:t>
            </a:r>
            <a:r>
              <a:rPr lang="en-US" sz="3500" dirty="0" err="1">
                <a:solidFill>
                  <a:srgbClr val="000000"/>
                </a:solidFill>
                <a:latin typeface="Arimo"/>
              </a:rPr>
              <a:t>bij</a:t>
            </a:r>
            <a:r>
              <a:rPr lang="en-US" sz="3500" dirty="0">
                <a:solidFill>
                  <a:srgbClr val="000000"/>
                </a:solidFill>
                <a:latin typeface="Arimo"/>
              </a:rPr>
              <a:t> </a:t>
            </a:r>
            <a:r>
              <a:rPr lang="en-US" sz="3500" dirty="0" err="1">
                <a:solidFill>
                  <a:srgbClr val="000000"/>
                </a:solidFill>
                <a:latin typeface="Arimo"/>
              </a:rPr>
              <a:t>RingTwice</a:t>
            </a:r>
            <a:r>
              <a:rPr lang="en-US" sz="3500" dirty="0">
                <a:solidFill>
                  <a:srgbClr val="000000"/>
                </a:solidFill>
                <a:latin typeface="Arimo"/>
              </a:rPr>
              <a:t> (</a:t>
            </a:r>
            <a:r>
              <a:rPr lang="en-US" sz="3500" dirty="0" err="1">
                <a:solidFill>
                  <a:srgbClr val="000000"/>
                </a:solidFill>
                <a:latin typeface="Arimo"/>
              </a:rPr>
              <a:t>abonnementsformule</a:t>
            </a:r>
            <a:r>
              <a:rPr lang="en-US" sz="3500" dirty="0">
                <a:solidFill>
                  <a:srgbClr val="000000"/>
                </a:solidFill>
                <a:latin typeface="Arimo"/>
              </a:rPr>
              <a:t>)</a:t>
            </a:r>
          </a:p>
          <a:p>
            <a:pPr marL="755651" lvl="1" indent="-377825" algn="just">
              <a:lnSpc>
                <a:spcPts val="4725"/>
              </a:lnSpc>
              <a:buFont typeface="Arial"/>
              <a:buChar char="•"/>
            </a:pPr>
            <a:r>
              <a:rPr lang="en-US" sz="3500" dirty="0">
                <a:solidFill>
                  <a:srgbClr val="000000"/>
                </a:solidFill>
                <a:latin typeface="Arimo"/>
              </a:rPr>
              <a:t>12% </a:t>
            </a:r>
            <a:r>
              <a:rPr lang="en-US" sz="3500" dirty="0" err="1">
                <a:solidFill>
                  <a:srgbClr val="000000"/>
                </a:solidFill>
                <a:latin typeface="Arimo"/>
              </a:rPr>
              <a:t>servicekost</a:t>
            </a:r>
            <a:r>
              <a:rPr lang="en-US" sz="3500" dirty="0">
                <a:solidFill>
                  <a:srgbClr val="000000"/>
                </a:solidFill>
                <a:latin typeface="Arimo"/>
              </a:rPr>
              <a:t> </a:t>
            </a:r>
            <a:r>
              <a:rPr lang="en-US" sz="3500" dirty="0" err="1">
                <a:solidFill>
                  <a:srgbClr val="000000"/>
                </a:solidFill>
                <a:latin typeface="Arimo"/>
              </a:rPr>
              <a:t>bij</a:t>
            </a:r>
            <a:r>
              <a:rPr lang="en-US" sz="3500" dirty="0">
                <a:solidFill>
                  <a:srgbClr val="000000"/>
                </a:solidFill>
                <a:latin typeface="Arimo"/>
              </a:rPr>
              <a:t> </a:t>
            </a:r>
            <a:r>
              <a:rPr lang="en-US" sz="3500" dirty="0" err="1">
                <a:solidFill>
                  <a:srgbClr val="000000"/>
                </a:solidFill>
                <a:latin typeface="Arimo"/>
              </a:rPr>
              <a:t>Numia</a:t>
            </a:r>
            <a:endParaRPr lang="en-US" sz="3500" dirty="0">
              <a:solidFill>
                <a:srgbClr val="000000"/>
              </a:solidFill>
              <a:latin typeface="Arimo"/>
            </a:endParaRPr>
          </a:p>
          <a:p>
            <a:pPr marL="755651" lvl="1" indent="-377825" algn="just">
              <a:lnSpc>
                <a:spcPts val="4725"/>
              </a:lnSpc>
              <a:buFont typeface="Arial"/>
              <a:buChar char="•"/>
            </a:pPr>
            <a:endParaRPr lang="en-US" sz="3500" dirty="0">
              <a:solidFill>
                <a:srgbClr val="000000"/>
              </a:solidFill>
              <a:latin typeface="Arimo"/>
            </a:endParaRPr>
          </a:p>
          <a:p>
            <a:pPr marL="755651" lvl="1" indent="-377825" algn="just">
              <a:lnSpc>
                <a:spcPts val="4725"/>
              </a:lnSpc>
              <a:buFont typeface="Arial"/>
              <a:buChar char="•"/>
            </a:pPr>
            <a:r>
              <a:rPr lang="en-US" sz="3500" dirty="0">
                <a:solidFill>
                  <a:srgbClr val="000000"/>
                </a:solidFill>
                <a:latin typeface="Arimo"/>
              </a:rPr>
              <a:t>+ steeds 10,7%</a:t>
            </a:r>
          </a:p>
          <a:p>
            <a:pPr algn="just">
              <a:lnSpc>
                <a:spcPts val="4725"/>
              </a:lnSpc>
            </a:pPr>
            <a:endParaRPr lang="en-US" sz="3500" dirty="0">
              <a:solidFill>
                <a:srgbClr val="000000"/>
              </a:solidFill>
              <a:latin typeface="Arimo"/>
            </a:endParaRPr>
          </a:p>
          <a:p>
            <a:pPr algn="just">
              <a:lnSpc>
                <a:spcPts val="4725"/>
              </a:lnSpc>
            </a:pPr>
            <a:r>
              <a:rPr lang="en-US" sz="3500" dirty="0" err="1">
                <a:solidFill>
                  <a:srgbClr val="000000"/>
                </a:solidFill>
                <a:latin typeface="Arimo"/>
              </a:rPr>
              <a:t>Naast</a:t>
            </a:r>
            <a:r>
              <a:rPr lang="en-US" sz="3500" dirty="0">
                <a:solidFill>
                  <a:srgbClr val="000000"/>
                </a:solidFill>
                <a:latin typeface="Arimo"/>
              </a:rPr>
              <a:t> </a:t>
            </a:r>
            <a:r>
              <a:rPr lang="en-US" sz="3500" dirty="0" err="1">
                <a:solidFill>
                  <a:srgbClr val="000000"/>
                </a:solidFill>
                <a:latin typeface="Arimo"/>
              </a:rPr>
              <a:t>prijs</a:t>
            </a:r>
            <a:r>
              <a:rPr lang="en-US" sz="3500" dirty="0">
                <a:solidFill>
                  <a:srgbClr val="000000"/>
                </a:solidFill>
                <a:latin typeface="Arimo"/>
              </a:rPr>
              <a:t> </a:t>
            </a:r>
            <a:r>
              <a:rPr lang="en-US" sz="3500" dirty="0" err="1">
                <a:solidFill>
                  <a:srgbClr val="000000"/>
                </a:solidFill>
                <a:latin typeface="Arimo"/>
              </a:rPr>
              <a:t>ook</a:t>
            </a:r>
            <a:r>
              <a:rPr lang="en-US" sz="3500" dirty="0">
                <a:solidFill>
                  <a:srgbClr val="000000"/>
                </a:solidFill>
                <a:latin typeface="Arimo"/>
              </a:rPr>
              <a:t> </a:t>
            </a:r>
            <a:r>
              <a:rPr lang="en-US" sz="3500" dirty="0" err="1">
                <a:solidFill>
                  <a:srgbClr val="000000"/>
                </a:solidFill>
                <a:latin typeface="Arimo"/>
              </a:rPr>
              <a:t>verschillen</a:t>
            </a:r>
            <a:r>
              <a:rPr lang="en-US" sz="3500" dirty="0">
                <a:solidFill>
                  <a:srgbClr val="000000"/>
                </a:solidFill>
                <a:latin typeface="Arimo"/>
              </a:rPr>
              <a:t> op </a:t>
            </a:r>
            <a:r>
              <a:rPr lang="en-US" sz="3500" dirty="0" err="1">
                <a:solidFill>
                  <a:srgbClr val="000000"/>
                </a:solidFill>
                <a:latin typeface="Arimo"/>
              </a:rPr>
              <a:t>bereikbaarheid</a:t>
            </a:r>
            <a:r>
              <a:rPr lang="en-US" sz="3500" dirty="0">
                <a:solidFill>
                  <a:srgbClr val="000000"/>
                </a:solidFill>
                <a:latin typeface="Arimo"/>
              </a:rPr>
              <a:t> </a:t>
            </a:r>
            <a:r>
              <a:rPr lang="en-US" sz="3500" dirty="0" err="1">
                <a:solidFill>
                  <a:srgbClr val="000000"/>
                </a:solidFill>
                <a:latin typeface="Arimo"/>
              </a:rPr>
              <a:t>en</a:t>
            </a:r>
            <a:r>
              <a:rPr lang="en-US" sz="3500" dirty="0">
                <a:solidFill>
                  <a:srgbClr val="000000"/>
                </a:solidFill>
                <a:latin typeface="Arimo"/>
              </a:rPr>
              <a:t> </a:t>
            </a:r>
            <a:r>
              <a:rPr lang="en-US" sz="3500" dirty="0" err="1">
                <a:solidFill>
                  <a:srgbClr val="000000"/>
                </a:solidFill>
                <a:latin typeface="Arimo"/>
              </a:rPr>
              <a:t>klantvriendelijkheid</a:t>
            </a:r>
            <a:r>
              <a:rPr lang="en-US" sz="3500" dirty="0">
                <a:solidFill>
                  <a:srgbClr val="000000"/>
                </a:solidFill>
                <a:latin typeface="Arimo"/>
              </a:rPr>
              <a:t> van de </a:t>
            </a:r>
            <a:r>
              <a:rPr lang="en-US" sz="3500" dirty="0" err="1">
                <a:solidFill>
                  <a:srgbClr val="000000"/>
                </a:solidFill>
                <a:latin typeface="Arimo"/>
              </a:rPr>
              <a:t>platformen</a:t>
            </a:r>
            <a:r>
              <a:rPr lang="en-US" sz="3500" dirty="0">
                <a:solidFill>
                  <a:srgbClr val="000000"/>
                </a:solidFill>
                <a:latin typeface="Arimo"/>
              </a:rPr>
              <a:t>.</a:t>
            </a:r>
          </a:p>
          <a:p>
            <a:pPr algn="just">
              <a:lnSpc>
                <a:spcPts val="4725"/>
              </a:lnSpc>
            </a:pPr>
            <a:endParaRPr lang="en-US" sz="3500" dirty="0">
              <a:solidFill>
                <a:srgbClr val="000000"/>
              </a:solidFill>
              <a:latin typeface="Arimo"/>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2306463"/>
            <a:ext cx="16230600" cy="5968172"/>
          </a:xfrm>
          <a:prstGeom prst="rect">
            <a:avLst/>
          </a:prstGeom>
        </p:spPr>
        <p:txBody>
          <a:bodyPr lIns="0" tIns="0" rIns="0" bIns="0" rtlCol="0" anchor="t">
            <a:spAutoFit/>
          </a:bodyPr>
          <a:lstStyle/>
          <a:p>
            <a:pPr>
              <a:lnSpc>
                <a:spcPts val="4725"/>
              </a:lnSpc>
            </a:pPr>
            <a:r>
              <a:rPr lang="en-US" sz="3500" dirty="0">
                <a:solidFill>
                  <a:srgbClr val="000000"/>
                </a:solidFill>
                <a:latin typeface="Exo 2 Light"/>
              </a:rPr>
              <a:t>Zoom </a:t>
            </a:r>
            <a:r>
              <a:rPr lang="en-US" sz="3500" dirty="0" err="1">
                <a:solidFill>
                  <a:srgbClr val="000000"/>
                </a:solidFill>
                <a:latin typeface="Exo 2 Light"/>
              </a:rPr>
              <a:t>vzw</a:t>
            </a:r>
            <a:r>
              <a:rPr lang="en-US" sz="3500" dirty="0">
                <a:solidFill>
                  <a:srgbClr val="000000"/>
                </a:solidFill>
                <a:latin typeface="Exo 2 Light"/>
              </a:rPr>
              <a:t>, Zorg </a:t>
            </a:r>
            <a:r>
              <a:rPr lang="en-US" sz="3500" dirty="0" err="1">
                <a:solidFill>
                  <a:srgbClr val="000000"/>
                </a:solidFill>
                <a:latin typeface="Exo 2 Light"/>
              </a:rPr>
              <a:t>en</a:t>
            </a:r>
            <a:r>
              <a:rPr lang="en-US" sz="3500" dirty="0">
                <a:solidFill>
                  <a:srgbClr val="000000"/>
                </a:solidFill>
                <a:latin typeface="Exo 2 Light"/>
              </a:rPr>
              <a:t> </a:t>
            </a:r>
            <a:r>
              <a:rPr lang="en-US" sz="3500" dirty="0" err="1">
                <a:solidFill>
                  <a:srgbClr val="000000"/>
                </a:solidFill>
                <a:latin typeface="Exo 2 Light"/>
              </a:rPr>
              <a:t>Ondersteuning</a:t>
            </a:r>
            <a:r>
              <a:rPr lang="en-US" sz="3500" dirty="0">
                <a:solidFill>
                  <a:srgbClr val="000000"/>
                </a:solidFill>
                <a:latin typeface="Exo 2 Light"/>
              </a:rPr>
              <a:t> Op Maat</a:t>
            </a:r>
          </a:p>
          <a:p>
            <a:pPr>
              <a:lnSpc>
                <a:spcPts val="4725"/>
              </a:lnSpc>
            </a:pPr>
            <a:r>
              <a:rPr lang="en-US" sz="3500" dirty="0" err="1">
                <a:solidFill>
                  <a:srgbClr val="000000"/>
                </a:solidFill>
                <a:latin typeface="Exo 2 Light"/>
              </a:rPr>
              <a:t>Adres</a:t>
            </a:r>
            <a:r>
              <a:rPr lang="en-US" sz="3500" dirty="0">
                <a:solidFill>
                  <a:srgbClr val="000000"/>
                </a:solidFill>
                <a:latin typeface="Exo 2 Light"/>
              </a:rPr>
              <a:t>: </a:t>
            </a:r>
            <a:r>
              <a:rPr lang="en-US" sz="3500" dirty="0" err="1">
                <a:solidFill>
                  <a:srgbClr val="000000"/>
                </a:solidFill>
                <a:latin typeface="Exo 2 Light"/>
              </a:rPr>
              <a:t>Vooruitgangstraat</a:t>
            </a:r>
            <a:r>
              <a:rPr lang="en-US" sz="3500" dirty="0">
                <a:solidFill>
                  <a:srgbClr val="000000"/>
                </a:solidFill>
                <a:latin typeface="Exo 2 Light"/>
              </a:rPr>
              <a:t> 323, 1030 </a:t>
            </a:r>
            <a:r>
              <a:rPr lang="en-US" sz="3500" dirty="0" err="1">
                <a:solidFill>
                  <a:srgbClr val="000000"/>
                </a:solidFill>
                <a:latin typeface="Exo 2 Light"/>
              </a:rPr>
              <a:t>Schaarbeek</a:t>
            </a:r>
            <a:endParaRPr lang="en-US" sz="3500" dirty="0">
              <a:solidFill>
                <a:srgbClr val="000000"/>
              </a:solidFill>
              <a:latin typeface="Exo 2 Light"/>
            </a:endParaRPr>
          </a:p>
          <a:p>
            <a:pPr>
              <a:lnSpc>
                <a:spcPts val="4725"/>
              </a:lnSpc>
            </a:pPr>
            <a:endParaRPr lang="en-US" sz="3500" dirty="0">
              <a:solidFill>
                <a:srgbClr val="000000"/>
              </a:solidFill>
              <a:latin typeface="Exo 2 Light"/>
            </a:endParaRPr>
          </a:p>
          <a:p>
            <a:pPr>
              <a:lnSpc>
                <a:spcPts val="4725"/>
              </a:lnSpc>
            </a:pPr>
            <a:r>
              <a:rPr lang="en-US" sz="3500" dirty="0" err="1">
                <a:solidFill>
                  <a:srgbClr val="000000"/>
                </a:solidFill>
                <a:latin typeface="Exo 2 Light"/>
              </a:rPr>
              <a:t>Telefoonnummer</a:t>
            </a:r>
            <a:r>
              <a:rPr lang="en-US" sz="3500" dirty="0">
                <a:solidFill>
                  <a:srgbClr val="000000"/>
                </a:solidFill>
                <a:latin typeface="Exo 2 Light"/>
              </a:rPr>
              <a:t>: 0486 406 606 </a:t>
            </a:r>
          </a:p>
          <a:p>
            <a:pPr>
              <a:lnSpc>
                <a:spcPts val="4725"/>
              </a:lnSpc>
            </a:pPr>
            <a:r>
              <a:rPr lang="en-US" sz="3500" dirty="0">
                <a:solidFill>
                  <a:srgbClr val="000000"/>
                </a:solidFill>
                <a:latin typeface="Exo 2 Light"/>
              </a:rPr>
              <a:t>E-</a:t>
            </a:r>
            <a:r>
              <a:rPr lang="en-US" sz="3500" dirty="0" err="1">
                <a:solidFill>
                  <a:srgbClr val="000000"/>
                </a:solidFill>
                <a:latin typeface="Exo 2 Light"/>
              </a:rPr>
              <a:t>mailadres</a:t>
            </a:r>
            <a:r>
              <a:rPr lang="en-US" sz="3500" dirty="0">
                <a:solidFill>
                  <a:srgbClr val="000000"/>
                </a:solidFill>
                <a:latin typeface="Exo 2 Light"/>
              </a:rPr>
              <a:t>: </a:t>
            </a:r>
            <a:r>
              <a:rPr lang="en-US" sz="3500" dirty="0">
                <a:solidFill>
                  <a:srgbClr val="000000"/>
                </a:solidFill>
                <a:latin typeface="Exo 2 Light"/>
                <a:hlinkClick r:id="rId2"/>
              </a:rPr>
              <a:t>info@zoomvzw.be</a:t>
            </a:r>
            <a:endParaRPr lang="en-US" sz="3500" dirty="0">
              <a:solidFill>
                <a:srgbClr val="000000"/>
              </a:solidFill>
              <a:latin typeface="Exo 2 Light"/>
            </a:endParaRPr>
          </a:p>
          <a:p>
            <a:pPr>
              <a:lnSpc>
                <a:spcPts val="4725"/>
              </a:lnSpc>
            </a:pPr>
            <a:endParaRPr lang="en-US" sz="3500" dirty="0">
              <a:solidFill>
                <a:srgbClr val="000000"/>
              </a:solidFill>
              <a:latin typeface="Exo 2 Light"/>
            </a:endParaRPr>
          </a:p>
          <a:p>
            <a:pPr>
              <a:lnSpc>
                <a:spcPts val="4725"/>
              </a:lnSpc>
            </a:pPr>
            <a:r>
              <a:rPr lang="en-US" sz="3500" dirty="0">
                <a:solidFill>
                  <a:srgbClr val="000000"/>
                </a:solidFill>
                <a:latin typeface="Exo 2 Light"/>
              </a:rPr>
              <a:t>Elke </a:t>
            </a:r>
            <a:r>
              <a:rPr lang="en-US" sz="3500" dirty="0" err="1">
                <a:solidFill>
                  <a:srgbClr val="000000"/>
                </a:solidFill>
                <a:latin typeface="Exo 2 Light"/>
              </a:rPr>
              <a:t>regio</a:t>
            </a:r>
            <a:r>
              <a:rPr lang="en-US" sz="3500" dirty="0">
                <a:solidFill>
                  <a:srgbClr val="000000"/>
                </a:solidFill>
                <a:latin typeface="Exo 2 Light"/>
              </a:rPr>
              <a:t> </a:t>
            </a:r>
            <a:r>
              <a:rPr lang="en-US" sz="3500" dirty="0" err="1">
                <a:solidFill>
                  <a:srgbClr val="000000"/>
                </a:solidFill>
                <a:latin typeface="Exo 2 Light"/>
              </a:rPr>
              <a:t>heeft</a:t>
            </a:r>
            <a:r>
              <a:rPr lang="en-US" sz="3500" dirty="0">
                <a:solidFill>
                  <a:srgbClr val="000000"/>
                </a:solidFill>
                <a:latin typeface="Exo 2 Light"/>
              </a:rPr>
              <a:t> eigen coach </a:t>
            </a:r>
            <a:r>
              <a:rPr lang="en-US" sz="3500" dirty="0" err="1">
                <a:solidFill>
                  <a:srgbClr val="000000"/>
                </a:solidFill>
                <a:latin typeface="Exo 2 Light"/>
              </a:rPr>
              <a:t>en</a:t>
            </a:r>
            <a:r>
              <a:rPr lang="en-US" sz="3500" dirty="0">
                <a:solidFill>
                  <a:srgbClr val="000000"/>
                </a:solidFill>
                <a:latin typeface="Exo 2 Light"/>
              </a:rPr>
              <a:t> </a:t>
            </a:r>
            <a:r>
              <a:rPr lang="en-US" sz="3500" dirty="0" err="1">
                <a:solidFill>
                  <a:srgbClr val="000000"/>
                </a:solidFill>
                <a:latin typeface="Exo 2 Light"/>
              </a:rPr>
              <a:t>contactgegevens</a:t>
            </a:r>
            <a:endParaRPr lang="en-US" sz="3500" dirty="0">
              <a:solidFill>
                <a:srgbClr val="000000"/>
              </a:solidFill>
              <a:latin typeface="Exo 2 Light"/>
            </a:endParaRPr>
          </a:p>
          <a:p>
            <a:pPr>
              <a:lnSpc>
                <a:spcPts val="4725"/>
              </a:lnSpc>
            </a:pPr>
            <a:endParaRPr lang="en-US" sz="3500" dirty="0">
              <a:solidFill>
                <a:srgbClr val="000000"/>
              </a:solidFill>
              <a:latin typeface="Exo 2 Light"/>
            </a:endParaRPr>
          </a:p>
          <a:p>
            <a:pPr>
              <a:lnSpc>
                <a:spcPts val="4725"/>
              </a:lnSpc>
            </a:pPr>
            <a:r>
              <a:rPr lang="en-US" sz="3500" dirty="0">
                <a:solidFill>
                  <a:srgbClr val="000000"/>
                </a:solidFill>
                <a:latin typeface="Exo 2 Light"/>
              </a:rPr>
              <a:t>Website: www.zoomvzw.be</a:t>
            </a:r>
          </a:p>
          <a:p>
            <a:pPr>
              <a:lnSpc>
                <a:spcPts val="4725"/>
              </a:lnSpc>
            </a:pPr>
            <a:r>
              <a:rPr lang="en-US" sz="3500" dirty="0">
                <a:solidFill>
                  <a:srgbClr val="000000"/>
                </a:solidFill>
                <a:latin typeface="Exo 2 Light"/>
              </a:rPr>
              <a:t>Facebook: Zoom </a:t>
            </a:r>
            <a:r>
              <a:rPr lang="en-US" sz="3500" dirty="0" err="1">
                <a:solidFill>
                  <a:srgbClr val="000000"/>
                </a:solidFill>
                <a:latin typeface="Exo 2 Light"/>
              </a:rPr>
              <a:t>vzw</a:t>
            </a:r>
            <a:endParaRPr lang="en-US" sz="3500" dirty="0">
              <a:solidFill>
                <a:srgbClr val="000000"/>
              </a:solidFill>
              <a:latin typeface="Exo 2 Light"/>
            </a:endParaRPr>
          </a:p>
        </p:txBody>
      </p:sp>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2251903" y="4703587"/>
            <a:ext cx="4114800" cy="4114800"/>
          </a:xfrm>
          <a:prstGeom prst="rect">
            <a:avLst/>
          </a:prstGeom>
        </p:spPr>
      </p:pic>
      <p:sp>
        <p:nvSpPr>
          <p:cNvPr id="4" name="TextBox 4"/>
          <p:cNvSpPr txBox="1"/>
          <p:nvPr/>
        </p:nvSpPr>
        <p:spPr>
          <a:xfrm>
            <a:off x="6036097" y="1133475"/>
            <a:ext cx="6215807" cy="730250"/>
          </a:xfrm>
          <a:prstGeom prst="rect">
            <a:avLst/>
          </a:prstGeom>
        </p:spPr>
        <p:txBody>
          <a:bodyPr lIns="0" tIns="0" rIns="0" bIns="0" rtlCol="0" anchor="t">
            <a:spAutoFit/>
          </a:bodyPr>
          <a:lstStyle/>
          <a:p>
            <a:pPr algn="ctr">
              <a:lnSpc>
                <a:spcPts val="5499"/>
              </a:lnSpc>
              <a:spcBef>
                <a:spcPct val="0"/>
              </a:spcBef>
            </a:pPr>
            <a:r>
              <a:rPr lang="en-US" sz="5499">
                <a:solidFill>
                  <a:srgbClr val="000000"/>
                </a:solidFill>
                <a:latin typeface="Exo 2 Bold"/>
              </a:rPr>
              <a:t>Contact ZOOM vzw</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5705495" y="1133475"/>
            <a:ext cx="7065764" cy="730250"/>
          </a:xfrm>
          <a:prstGeom prst="rect">
            <a:avLst/>
          </a:prstGeom>
        </p:spPr>
        <p:txBody>
          <a:bodyPr lIns="0" tIns="0" rIns="0" bIns="0" rtlCol="0" anchor="t">
            <a:spAutoFit/>
          </a:bodyPr>
          <a:lstStyle/>
          <a:p>
            <a:pPr algn="ctr">
              <a:lnSpc>
                <a:spcPts val="5499"/>
              </a:lnSpc>
              <a:spcBef>
                <a:spcPct val="0"/>
              </a:spcBef>
            </a:pPr>
            <a:r>
              <a:rPr lang="en-US" sz="5499">
                <a:solidFill>
                  <a:srgbClr val="000000"/>
                </a:solidFill>
                <a:latin typeface="Exo 2 Bold"/>
              </a:rPr>
              <a:t>Wie mag vrijwilligen?</a:t>
            </a:r>
          </a:p>
        </p:txBody>
      </p:sp>
      <p:sp>
        <p:nvSpPr>
          <p:cNvPr id="3" name="TextBox 3"/>
          <p:cNvSpPr txBox="1"/>
          <p:nvPr/>
        </p:nvSpPr>
        <p:spPr>
          <a:xfrm>
            <a:off x="1028700" y="2307175"/>
            <a:ext cx="15754945" cy="4191000"/>
          </a:xfrm>
          <a:prstGeom prst="rect">
            <a:avLst/>
          </a:prstGeom>
        </p:spPr>
        <p:txBody>
          <a:bodyPr lIns="0" tIns="0" rIns="0" bIns="0" rtlCol="0" anchor="t">
            <a:spAutoFit/>
          </a:bodyPr>
          <a:lstStyle/>
          <a:p>
            <a:pPr algn="just">
              <a:lnSpc>
                <a:spcPts val="4725"/>
              </a:lnSpc>
            </a:pPr>
            <a:r>
              <a:rPr lang="en-US" sz="3500">
                <a:solidFill>
                  <a:srgbClr val="000000"/>
                </a:solidFill>
                <a:latin typeface="Exo 2 Light"/>
              </a:rPr>
              <a:t>Iedereen...</a:t>
            </a:r>
          </a:p>
          <a:p>
            <a:pPr marL="755651" lvl="1" indent="-377825" algn="just">
              <a:lnSpc>
                <a:spcPts val="4725"/>
              </a:lnSpc>
              <a:buFont typeface="Arial"/>
              <a:buChar char="•"/>
            </a:pPr>
            <a:r>
              <a:rPr lang="en-US" sz="3500">
                <a:solidFill>
                  <a:srgbClr val="000000"/>
                </a:solidFill>
                <a:latin typeface="Exo 2 Light"/>
              </a:rPr>
              <a:t>Vanaf 15 jaar met twee eerste jaren van secundair onderwijs achter de rug</a:t>
            </a:r>
          </a:p>
          <a:p>
            <a:pPr marL="755651" lvl="1" indent="-377825" algn="just">
              <a:lnSpc>
                <a:spcPts val="4725"/>
              </a:lnSpc>
              <a:buFont typeface="Arial"/>
              <a:buChar char="•"/>
            </a:pPr>
            <a:r>
              <a:rPr lang="en-US" sz="3500">
                <a:solidFill>
                  <a:srgbClr val="000000"/>
                </a:solidFill>
                <a:latin typeface="Exo 2 Light"/>
              </a:rPr>
              <a:t>Vanaf 16 jaar</a:t>
            </a:r>
          </a:p>
          <a:p>
            <a:pPr marL="755651" lvl="1" indent="-377825" algn="just">
              <a:lnSpc>
                <a:spcPts val="4725"/>
              </a:lnSpc>
              <a:buFont typeface="Arial"/>
              <a:buChar char="•"/>
            </a:pPr>
            <a:r>
              <a:rPr lang="en-US" sz="3500">
                <a:solidFill>
                  <a:srgbClr val="000000"/>
                </a:solidFill>
                <a:latin typeface="Exo 2 Light"/>
              </a:rPr>
              <a:t>Uit EU, mensen met een geldige verblijfsvergunning en bepaalde mensen zonder wettig verblijf (mensen zonder wettig verblijf in collectieve opvang moeten goedkeuring vragen aan verantwoordelijke opvangcentrum)</a:t>
            </a:r>
          </a:p>
          <a:p>
            <a:pPr>
              <a:lnSpc>
                <a:spcPts val="4725"/>
              </a:lnSpc>
            </a:pPr>
            <a:endParaRPr lang="en-US" sz="3500">
              <a:solidFill>
                <a:srgbClr val="000000"/>
              </a:solidFill>
              <a:latin typeface="Exo 2 Ligh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4534" flipH="1">
            <a:off x="12944708" y="5079798"/>
            <a:ext cx="4253023" cy="4114800"/>
          </a:xfrm>
          <a:prstGeom prst="rect">
            <a:avLst/>
          </a:prstGeom>
        </p:spPr>
      </p:pic>
      <p:sp>
        <p:nvSpPr>
          <p:cNvPr id="3" name="TextBox 3"/>
          <p:cNvSpPr txBox="1"/>
          <p:nvPr/>
        </p:nvSpPr>
        <p:spPr>
          <a:xfrm>
            <a:off x="4427285" y="1133475"/>
            <a:ext cx="9622185" cy="730250"/>
          </a:xfrm>
          <a:prstGeom prst="rect">
            <a:avLst/>
          </a:prstGeom>
        </p:spPr>
        <p:txBody>
          <a:bodyPr lIns="0" tIns="0" rIns="0" bIns="0" rtlCol="0" anchor="t">
            <a:spAutoFit/>
          </a:bodyPr>
          <a:lstStyle/>
          <a:p>
            <a:pPr algn="ctr">
              <a:lnSpc>
                <a:spcPts val="5499"/>
              </a:lnSpc>
              <a:spcBef>
                <a:spcPct val="0"/>
              </a:spcBef>
            </a:pPr>
            <a:r>
              <a:rPr lang="en-US" sz="5499">
                <a:solidFill>
                  <a:srgbClr val="000000"/>
                </a:solidFill>
                <a:latin typeface="Exo 2 Bold"/>
              </a:rPr>
              <a:t>Meldings- of toelatingsplicht</a:t>
            </a:r>
          </a:p>
        </p:txBody>
      </p:sp>
      <p:sp>
        <p:nvSpPr>
          <p:cNvPr id="4" name="TextBox 4"/>
          <p:cNvSpPr txBox="1"/>
          <p:nvPr/>
        </p:nvSpPr>
        <p:spPr>
          <a:xfrm>
            <a:off x="1028700" y="2228527"/>
            <a:ext cx="15754945" cy="2990850"/>
          </a:xfrm>
          <a:prstGeom prst="rect">
            <a:avLst/>
          </a:prstGeom>
        </p:spPr>
        <p:txBody>
          <a:bodyPr lIns="0" tIns="0" rIns="0" bIns="0" rtlCol="0" anchor="t">
            <a:spAutoFit/>
          </a:bodyPr>
          <a:lstStyle/>
          <a:p>
            <a:pPr algn="just">
              <a:lnSpc>
                <a:spcPts val="4725"/>
              </a:lnSpc>
            </a:pPr>
            <a:r>
              <a:rPr lang="en-US" sz="3500">
                <a:solidFill>
                  <a:srgbClr val="000000"/>
                </a:solidFill>
                <a:latin typeface="Exo 2 Light"/>
              </a:rPr>
              <a:t>Personen met een RVA-uitkering</a:t>
            </a:r>
          </a:p>
          <a:p>
            <a:pPr marL="755651" lvl="1" indent="-377825" algn="just">
              <a:lnSpc>
                <a:spcPts val="4725"/>
              </a:lnSpc>
              <a:buFont typeface="Arial"/>
              <a:buChar char="•"/>
            </a:pPr>
            <a:r>
              <a:rPr lang="en-US" sz="3500">
                <a:solidFill>
                  <a:srgbClr val="000000"/>
                </a:solidFill>
                <a:latin typeface="Exo 2 Light"/>
              </a:rPr>
              <a:t>Volledige uitkeringsgerechtigde werklozen</a:t>
            </a:r>
          </a:p>
          <a:p>
            <a:pPr marL="755651" lvl="1" indent="-377825" algn="just">
              <a:lnSpc>
                <a:spcPts val="4725"/>
              </a:lnSpc>
              <a:buFont typeface="Arial"/>
              <a:buChar char="•"/>
            </a:pPr>
            <a:r>
              <a:rPr lang="en-US" sz="3500">
                <a:solidFill>
                  <a:srgbClr val="000000"/>
                </a:solidFill>
                <a:latin typeface="Exo 2 Light"/>
              </a:rPr>
              <a:t>Deeltijdse werklozen met aanvullende RVA-uitkering</a:t>
            </a:r>
          </a:p>
          <a:p>
            <a:pPr marL="755651" lvl="1" indent="-377825" algn="just">
              <a:lnSpc>
                <a:spcPts val="4725"/>
              </a:lnSpc>
              <a:buFont typeface="Arial"/>
              <a:buChar char="•"/>
            </a:pPr>
            <a:r>
              <a:rPr lang="en-US" sz="3500">
                <a:solidFill>
                  <a:srgbClr val="000000"/>
                </a:solidFill>
                <a:latin typeface="Exo 2 Light"/>
              </a:rPr>
              <a:t>Tijdelijk werklozen</a:t>
            </a:r>
          </a:p>
          <a:p>
            <a:pPr marL="755651" lvl="1" indent="-377825" algn="just">
              <a:lnSpc>
                <a:spcPts val="4725"/>
              </a:lnSpc>
              <a:buFont typeface="Arial"/>
              <a:buChar char="•"/>
            </a:pPr>
            <a:r>
              <a:rPr lang="en-US" sz="3500">
                <a:solidFill>
                  <a:srgbClr val="000000"/>
                </a:solidFill>
                <a:latin typeface="Exo 2 Light"/>
              </a:rPr>
              <a:t>Werklozen met verblijfstoeslag</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427285" y="1133475"/>
            <a:ext cx="9622185" cy="730250"/>
          </a:xfrm>
          <a:prstGeom prst="rect">
            <a:avLst/>
          </a:prstGeom>
        </p:spPr>
        <p:txBody>
          <a:bodyPr lIns="0" tIns="0" rIns="0" bIns="0" rtlCol="0" anchor="t">
            <a:spAutoFit/>
          </a:bodyPr>
          <a:lstStyle/>
          <a:p>
            <a:pPr algn="ctr">
              <a:lnSpc>
                <a:spcPts val="5499"/>
              </a:lnSpc>
              <a:spcBef>
                <a:spcPct val="0"/>
              </a:spcBef>
            </a:pPr>
            <a:r>
              <a:rPr lang="en-US" sz="5499">
                <a:solidFill>
                  <a:srgbClr val="000000"/>
                </a:solidFill>
                <a:latin typeface="Exo 2 Bold"/>
              </a:rPr>
              <a:t>Meldings- of toelatingsplicht</a:t>
            </a:r>
          </a:p>
        </p:txBody>
      </p:sp>
      <p:grpSp>
        <p:nvGrpSpPr>
          <p:cNvPr id="3" name="Group 3"/>
          <p:cNvGrpSpPr/>
          <p:nvPr/>
        </p:nvGrpSpPr>
        <p:grpSpPr>
          <a:xfrm>
            <a:off x="1266527" y="2359025"/>
            <a:ext cx="15754945" cy="6804422"/>
            <a:chOff x="0" y="0"/>
            <a:chExt cx="21006594" cy="9072563"/>
          </a:xfrm>
        </p:grpSpPr>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400000">
              <a:off x="9644550" y="870434"/>
              <a:ext cx="1018183" cy="950983"/>
            </a:xfrm>
            <a:prstGeom prst="rect">
              <a:avLst/>
            </a:prstGeom>
          </p:spPr>
        </p:pic>
        <p:sp>
          <p:nvSpPr>
            <p:cNvPr id="5" name="TextBox 5"/>
            <p:cNvSpPr txBox="1"/>
            <p:nvPr/>
          </p:nvSpPr>
          <p:spPr>
            <a:xfrm>
              <a:off x="0" y="-57150"/>
              <a:ext cx="21006594" cy="768350"/>
            </a:xfrm>
            <a:prstGeom prst="rect">
              <a:avLst/>
            </a:prstGeom>
          </p:spPr>
          <p:txBody>
            <a:bodyPr lIns="0" tIns="0" rIns="0" bIns="0" rtlCol="0" anchor="t">
              <a:spAutoFit/>
            </a:bodyPr>
            <a:lstStyle/>
            <a:p>
              <a:pPr algn="ctr">
                <a:lnSpc>
                  <a:spcPts val="4725"/>
                </a:lnSpc>
              </a:pPr>
              <a:r>
                <a:rPr lang="en-US" sz="3500">
                  <a:solidFill>
                    <a:srgbClr val="000000"/>
                  </a:solidFill>
                  <a:latin typeface="Exo 2 Light"/>
                </a:rPr>
                <a:t>Formulier C45B invullen en laten ondertekenen door organisatie</a:t>
              </a:r>
            </a:p>
          </p:txBody>
        </p:sp>
        <p:sp>
          <p:nvSpPr>
            <p:cNvPr id="6" name="TextBox 6"/>
            <p:cNvSpPr txBox="1"/>
            <p:nvPr/>
          </p:nvSpPr>
          <p:spPr>
            <a:xfrm>
              <a:off x="0" y="1810566"/>
              <a:ext cx="21006594" cy="768350"/>
            </a:xfrm>
            <a:prstGeom prst="rect">
              <a:avLst/>
            </a:prstGeom>
          </p:spPr>
          <p:txBody>
            <a:bodyPr lIns="0" tIns="0" rIns="0" bIns="0" rtlCol="0" anchor="t">
              <a:spAutoFit/>
            </a:bodyPr>
            <a:lstStyle/>
            <a:p>
              <a:pPr algn="ctr">
                <a:lnSpc>
                  <a:spcPts val="4725"/>
                </a:lnSpc>
              </a:pPr>
              <a:r>
                <a:rPr lang="en-US" sz="3500">
                  <a:solidFill>
                    <a:srgbClr val="000000"/>
                  </a:solidFill>
                  <a:latin typeface="Arimo"/>
                </a:rPr>
                <a:t>Bezorgen aan vakbond, Hulpkas of RVA</a:t>
              </a:r>
            </a:p>
          </p:txBody>
        </p:sp>
        <p:sp>
          <p:nvSpPr>
            <p:cNvPr id="7" name="TextBox 7"/>
            <p:cNvSpPr txBox="1"/>
            <p:nvPr/>
          </p:nvSpPr>
          <p:spPr>
            <a:xfrm>
              <a:off x="0" y="3709318"/>
              <a:ext cx="21006594" cy="768350"/>
            </a:xfrm>
            <a:prstGeom prst="rect">
              <a:avLst/>
            </a:prstGeom>
          </p:spPr>
          <p:txBody>
            <a:bodyPr lIns="0" tIns="0" rIns="0" bIns="0" rtlCol="0" anchor="t">
              <a:spAutoFit/>
            </a:bodyPr>
            <a:lstStyle/>
            <a:p>
              <a:pPr algn="ctr">
                <a:lnSpc>
                  <a:spcPts val="4725"/>
                </a:lnSpc>
              </a:pPr>
              <a:r>
                <a:rPr lang="en-US" sz="3500">
                  <a:solidFill>
                    <a:srgbClr val="000000"/>
                  </a:solidFill>
                  <a:latin typeface="Arimo"/>
                </a:rPr>
                <a:t>Vrijwilliger mag starten</a:t>
              </a:r>
            </a:p>
          </p:txBody>
        </p:sp>
        <p:sp>
          <p:nvSpPr>
            <p:cNvPr id="8" name="TextBox 8"/>
            <p:cNvSpPr txBox="1"/>
            <p:nvPr/>
          </p:nvSpPr>
          <p:spPr>
            <a:xfrm>
              <a:off x="0" y="5614318"/>
              <a:ext cx="21006594" cy="768350"/>
            </a:xfrm>
            <a:prstGeom prst="rect">
              <a:avLst/>
            </a:prstGeom>
          </p:spPr>
          <p:txBody>
            <a:bodyPr lIns="0" tIns="0" rIns="0" bIns="0" rtlCol="0" anchor="t">
              <a:spAutoFit/>
            </a:bodyPr>
            <a:lstStyle/>
            <a:p>
              <a:pPr algn="ctr">
                <a:lnSpc>
                  <a:spcPts val="4725"/>
                </a:lnSpc>
              </a:pPr>
              <a:r>
                <a:rPr lang="en-US" sz="3500">
                  <a:solidFill>
                    <a:srgbClr val="000000"/>
                  </a:solidFill>
                  <a:latin typeface="Arimo"/>
                </a:rPr>
                <a:t>RVA heeft 12 dagen tijd om te reageren</a:t>
              </a:r>
            </a:p>
          </p:txBody>
        </p:sp>
        <p:sp>
          <p:nvSpPr>
            <p:cNvPr id="9" name="TextBox 9"/>
            <p:cNvSpPr txBox="1"/>
            <p:nvPr/>
          </p:nvSpPr>
          <p:spPr>
            <a:xfrm>
              <a:off x="0" y="7504113"/>
              <a:ext cx="21006594" cy="1568450"/>
            </a:xfrm>
            <a:prstGeom prst="rect">
              <a:avLst/>
            </a:prstGeom>
          </p:spPr>
          <p:txBody>
            <a:bodyPr lIns="0" tIns="0" rIns="0" bIns="0" rtlCol="0" anchor="t">
              <a:spAutoFit/>
            </a:bodyPr>
            <a:lstStyle/>
            <a:p>
              <a:pPr algn="ctr">
                <a:lnSpc>
                  <a:spcPts val="4725"/>
                </a:lnSpc>
              </a:pPr>
              <a:r>
                <a:rPr lang="en-US" sz="3500">
                  <a:solidFill>
                    <a:srgbClr val="000000"/>
                  </a:solidFill>
                  <a:latin typeface="Arimo"/>
                </a:rPr>
                <a:t>Afhankelijk van reactie kan persoon blijven vrijwilligen, moeten de taken worden aangepast of moet vrijwilliger stoppen</a:t>
              </a:r>
            </a:p>
          </p:txBody>
        </p:sp>
        <p:pic>
          <p:nvPicPr>
            <p:cNvPr id="10" name="Picture 10"/>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400000">
              <a:off x="9644550" y="2755779"/>
              <a:ext cx="1018183" cy="950983"/>
            </a:xfrm>
            <a:prstGeom prst="rect">
              <a:avLst/>
            </a:prstGeom>
          </p:spPr>
        </p:pic>
        <p:pic>
          <p:nvPicPr>
            <p:cNvPr id="11" name="Picture 11"/>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400000">
              <a:off x="9644550" y="4661485"/>
              <a:ext cx="1018183" cy="950983"/>
            </a:xfrm>
            <a:prstGeom prst="rect">
              <a:avLst/>
            </a:prstGeom>
          </p:spPr>
        </p:pic>
        <p:pic>
          <p:nvPicPr>
            <p:cNvPr id="12" name="Picture 1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400000">
              <a:off x="9644550" y="6563981"/>
              <a:ext cx="1018183" cy="950983"/>
            </a:xfrm>
            <a:prstGeom prst="rect">
              <a:avLst/>
            </a:prstGeom>
          </p:spPr>
        </p:pic>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427285" y="1133475"/>
            <a:ext cx="9622185" cy="730250"/>
          </a:xfrm>
          <a:prstGeom prst="rect">
            <a:avLst/>
          </a:prstGeom>
        </p:spPr>
        <p:txBody>
          <a:bodyPr lIns="0" tIns="0" rIns="0" bIns="0" rtlCol="0" anchor="t">
            <a:spAutoFit/>
          </a:bodyPr>
          <a:lstStyle/>
          <a:p>
            <a:pPr algn="ctr">
              <a:lnSpc>
                <a:spcPts val="5499"/>
              </a:lnSpc>
              <a:spcBef>
                <a:spcPct val="0"/>
              </a:spcBef>
            </a:pPr>
            <a:r>
              <a:rPr lang="en-US" sz="5499">
                <a:solidFill>
                  <a:srgbClr val="000000"/>
                </a:solidFill>
                <a:latin typeface="Exo 2 Bold"/>
              </a:rPr>
              <a:t>Meldings- of toelatingsplicht</a:t>
            </a:r>
          </a:p>
        </p:txBody>
      </p:sp>
      <p:sp>
        <p:nvSpPr>
          <p:cNvPr id="3" name="TextBox 3"/>
          <p:cNvSpPr txBox="1"/>
          <p:nvPr/>
        </p:nvSpPr>
        <p:spPr>
          <a:xfrm>
            <a:off x="1028700" y="2228527"/>
            <a:ext cx="15754945" cy="1790700"/>
          </a:xfrm>
          <a:prstGeom prst="rect">
            <a:avLst/>
          </a:prstGeom>
        </p:spPr>
        <p:txBody>
          <a:bodyPr lIns="0" tIns="0" rIns="0" bIns="0" rtlCol="0" anchor="t">
            <a:spAutoFit/>
          </a:bodyPr>
          <a:lstStyle/>
          <a:p>
            <a:pPr algn="just">
              <a:lnSpc>
                <a:spcPts val="4725"/>
              </a:lnSpc>
            </a:pPr>
            <a:r>
              <a:rPr lang="en-US" sz="3500">
                <a:solidFill>
                  <a:srgbClr val="000000"/>
                </a:solidFill>
                <a:latin typeface="Exo 2 Light"/>
              </a:rPr>
              <a:t>Personen met leefloon</a:t>
            </a:r>
          </a:p>
          <a:p>
            <a:pPr marL="755651" lvl="1" indent="-377825" algn="just">
              <a:lnSpc>
                <a:spcPts val="4725"/>
              </a:lnSpc>
              <a:buFont typeface="Arial"/>
              <a:buChar char="•"/>
            </a:pPr>
            <a:r>
              <a:rPr lang="en-US" sz="3500">
                <a:solidFill>
                  <a:srgbClr val="000000"/>
                </a:solidFill>
                <a:latin typeface="Exo 2 Light"/>
              </a:rPr>
              <a:t>Persoonlijke OCMW-dossierbeheerder vooraf inlichten</a:t>
            </a:r>
          </a:p>
          <a:p>
            <a:pPr marL="755651" lvl="1" indent="-377825" algn="just">
              <a:lnSpc>
                <a:spcPts val="4725"/>
              </a:lnSpc>
              <a:buFont typeface="Arial"/>
              <a:buChar char="•"/>
            </a:pPr>
            <a:r>
              <a:rPr lang="en-US" sz="3500">
                <a:solidFill>
                  <a:srgbClr val="000000"/>
                </a:solidFill>
                <a:latin typeface="Exo 2 Light"/>
              </a:rPr>
              <a:t>Zo niet mogelijk om uitkering te verliezen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427285" y="1133475"/>
            <a:ext cx="9622185" cy="730250"/>
          </a:xfrm>
          <a:prstGeom prst="rect">
            <a:avLst/>
          </a:prstGeom>
        </p:spPr>
        <p:txBody>
          <a:bodyPr lIns="0" tIns="0" rIns="0" bIns="0" rtlCol="0" anchor="t">
            <a:spAutoFit/>
          </a:bodyPr>
          <a:lstStyle/>
          <a:p>
            <a:pPr algn="ctr">
              <a:lnSpc>
                <a:spcPts val="5499"/>
              </a:lnSpc>
              <a:spcBef>
                <a:spcPct val="0"/>
              </a:spcBef>
            </a:pPr>
            <a:r>
              <a:rPr lang="en-US" sz="5499">
                <a:solidFill>
                  <a:srgbClr val="000000"/>
                </a:solidFill>
                <a:latin typeface="Exo 2 Bold"/>
              </a:rPr>
              <a:t>Meldings- of toelatingsplicht</a:t>
            </a:r>
          </a:p>
        </p:txBody>
      </p:sp>
      <p:sp>
        <p:nvSpPr>
          <p:cNvPr id="3" name="TextBox 3"/>
          <p:cNvSpPr txBox="1"/>
          <p:nvPr/>
        </p:nvSpPr>
        <p:spPr>
          <a:xfrm>
            <a:off x="1028700" y="2228527"/>
            <a:ext cx="15754945" cy="4791075"/>
          </a:xfrm>
          <a:prstGeom prst="rect">
            <a:avLst/>
          </a:prstGeom>
        </p:spPr>
        <p:txBody>
          <a:bodyPr lIns="0" tIns="0" rIns="0" bIns="0" rtlCol="0" anchor="t">
            <a:spAutoFit/>
          </a:bodyPr>
          <a:lstStyle/>
          <a:p>
            <a:pPr algn="just">
              <a:lnSpc>
                <a:spcPts val="4725"/>
              </a:lnSpc>
            </a:pPr>
            <a:r>
              <a:rPr lang="en-US" sz="3500">
                <a:solidFill>
                  <a:srgbClr val="000000"/>
                </a:solidFill>
                <a:latin typeface="Exo 2 Light"/>
              </a:rPr>
              <a:t>Personen met ziekte- of invaliditeitsvergoeding</a:t>
            </a:r>
          </a:p>
          <a:p>
            <a:pPr marL="755651" lvl="1" indent="-377825" algn="just">
              <a:lnSpc>
                <a:spcPts val="4725"/>
              </a:lnSpc>
              <a:buFont typeface="Arial"/>
              <a:buChar char="•"/>
            </a:pPr>
            <a:r>
              <a:rPr lang="en-US" sz="3500">
                <a:solidFill>
                  <a:srgbClr val="000000"/>
                </a:solidFill>
                <a:latin typeface="Exo 2 Light"/>
              </a:rPr>
              <a:t>Adviserend arts moet vooraf akkoord geven en schriftelijke toelating</a:t>
            </a:r>
          </a:p>
          <a:p>
            <a:pPr marL="755651" lvl="1" indent="-377825" algn="just">
              <a:lnSpc>
                <a:spcPts val="4725"/>
              </a:lnSpc>
              <a:buFont typeface="Arial"/>
              <a:buChar char="•"/>
            </a:pPr>
            <a:r>
              <a:rPr lang="en-US" sz="3500">
                <a:solidFill>
                  <a:srgbClr val="000000"/>
                </a:solidFill>
                <a:latin typeface="Exo 2 Light"/>
              </a:rPr>
              <a:t>Arts onderzoekt of vrijwilligerswerk de gezondheid in gevaar brengt</a:t>
            </a:r>
          </a:p>
          <a:p>
            <a:pPr marL="755651" lvl="1" indent="-377825" algn="just">
              <a:lnSpc>
                <a:spcPts val="4725"/>
              </a:lnSpc>
              <a:buFont typeface="Arial"/>
              <a:buChar char="•"/>
            </a:pPr>
            <a:r>
              <a:rPr lang="en-US" sz="3500">
                <a:solidFill>
                  <a:srgbClr val="000000"/>
                </a:solidFill>
                <a:latin typeface="Exo 2 Light"/>
              </a:rPr>
              <a:t>Aanvragen met formulier 'Vraag tot toestemming vrijwilligerswerk aan de adviserend arts' of 'Vraag tot beslissing aan de adviserend arts van het ziekenfonds voor de arbeidsongeschikt erkende vrijwilliger in de zin van de wet van 3/07/2005 gewijzigd bij wet van 1/03/2019 informatie-nota vrijwilligerswerk'</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787438" y="5143500"/>
            <a:ext cx="3471862" cy="4114800"/>
          </a:xfrm>
          <a:prstGeom prst="rect">
            <a:avLst/>
          </a:prstGeom>
        </p:spPr>
      </p:pic>
      <p:sp>
        <p:nvSpPr>
          <p:cNvPr id="3" name="TextBox 3"/>
          <p:cNvSpPr txBox="1"/>
          <p:nvPr/>
        </p:nvSpPr>
        <p:spPr>
          <a:xfrm>
            <a:off x="4427285" y="1133475"/>
            <a:ext cx="9622185" cy="730250"/>
          </a:xfrm>
          <a:prstGeom prst="rect">
            <a:avLst/>
          </a:prstGeom>
        </p:spPr>
        <p:txBody>
          <a:bodyPr lIns="0" tIns="0" rIns="0" bIns="0" rtlCol="0" anchor="t">
            <a:spAutoFit/>
          </a:bodyPr>
          <a:lstStyle/>
          <a:p>
            <a:pPr algn="ctr">
              <a:lnSpc>
                <a:spcPts val="5499"/>
              </a:lnSpc>
              <a:spcBef>
                <a:spcPct val="0"/>
              </a:spcBef>
            </a:pPr>
            <a:r>
              <a:rPr lang="en-US" sz="5499">
                <a:solidFill>
                  <a:srgbClr val="000000"/>
                </a:solidFill>
                <a:latin typeface="Exo 2 Bold"/>
              </a:rPr>
              <a:t>Meldings- of toelatingsplicht</a:t>
            </a:r>
          </a:p>
        </p:txBody>
      </p:sp>
      <p:sp>
        <p:nvSpPr>
          <p:cNvPr id="4" name="TextBox 4"/>
          <p:cNvSpPr txBox="1"/>
          <p:nvPr/>
        </p:nvSpPr>
        <p:spPr>
          <a:xfrm>
            <a:off x="1028700" y="2228527"/>
            <a:ext cx="15754945" cy="590550"/>
          </a:xfrm>
          <a:prstGeom prst="rect">
            <a:avLst/>
          </a:prstGeom>
        </p:spPr>
        <p:txBody>
          <a:bodyPr lIns="0" tIns="0" rIns="0" bIns="0" rtlCol="0" anchor="t">
            <a:spAutoFit/>
          </a:bodyPr>
          <a:lstStyle/>
          <a:p>
            <a:pPr algn="just">
              <a:lnSpc>
                <a:spcPts val="4725"/>
              </a:lnSpc>
            </a:pPr>
            <a:r>
              <a:rPr lang="en-US" sz="3500">
                <a:solidFill>
                  <a:srgbClr val="000000"/>
                </a:solidFill>
                <a:latin typeface="Exo 2 Light"/>
              </a:rPr>
              <a:t>Ambtenaren moeten toestemming vragen aan overste</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58b37dd3-2064-4b64-bcbf-0cd805967ac6">
      <Terms xmlns="http://schemas.microsoft.com/office/infopath/2007/PartnerControls"/>
    </lcf76f155ced4ddcb4097134ff3c332f>
    <TaxCatchAll xmlns="a03219e0-8ba6-4f43-a2e5-5633027fba3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B681D96F48C0843AD8AB26BA5960E24" ma:contentTypeVersion="16" ma:contentTypeDescription="Een nieuw document maken." ma:contentTypeScope="" ma:versionID="b44943a800abf7ef6cb949ac1dd4bae6">
  <xsd:schema xmlns:xsd="http://www.w3.org/2001/XMLSchema" xmlns:xs="http://www.w3.org/2001/XMLSchema" xmlns:p="http://schemas.microsoft.com/office/2006/metadata/properties" xmlns:ns2="58b37dd3-2064-4b64-bcbf-0cd805967ac6" xmlns:ns3="a03219e0-8ba6-4f43-a2e5-5633027fba35" targetNamespace="http://schemas.microsoft.com/office/2006/metadata/properties" ma:root="true" ma:fieldsID="294ed9ca85d94d3f7973c4992a9c1d7c" ns2:_="" ns3:_="">
    <xsd:import namespace="58b37dd3-2064-4b64-bcbf-0cd805967ac6"/>
    <xsd:import namespace="a03219e0-8ba6-4f43-a2e5-5633027fba3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Location"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lcf76f155ced4ddcb4097134ff3c332f" minOccurs="0"/>
                <xsd:element ref="ns3:TaxCatchAll"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8b37dd3-2064-4b64-bcbf-0cd805967ac6"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Location" ma:index="14" nillable="true" ma:displayName="MediaServiceLoca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Afbeeldingtags" ma:readOnly="false" ma:fieldId="{5cf76f15-5ced-4ddc-b409-7134ff3c332f}" ma:taxonomyMulti="true" ma:sspId="54efece0-daff-45ae-8e2c-dc6f3c9a1ba4" ma:termSetId="09814cd3-568e-fe90-9814-8d621ff8fb84" ma:anchorId="fba54fb3-c3e1-fe81-a776-ca4b69148c4d" ma:open="true" ma:isKeyword="false">
      <xsd:complexType>
        <xsd:sequence>
          <xsd:element ref="pc:Terms" minOccurs="0" maxOccurs="1"/>
        </xsd:sequence>
      </xsd:complexType>
    </xsd:element>
    <xsd:element name="MediaLengthInSeconds" ma:index="23"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03219e0-8ba6-4f43-a2e5-5633027fba35" elementFormDefault="qualified">
    <xsd:import namespace="http://schemas.microsoft.com/office/2006/documentManagement/types"/>
    <xsd:import namespace="http://schemas.microsoft.com/office/infopath/2007/PartnerControls"/>
    <xsd:element name="SharedWithUsers" ma:index="10" nillable="true" ma:displayName="Gedeeld met"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Gedeeld met details" ma:description="" ma:internalName="SharedWithDetails" ma:readOnly="true">
      <xsd:simpleType>
        <xsd:restriction base="dms:Note">
          <xsd:maxLength value="255"/>
        </xsd:restriction>
      </xsd:simpleType>
    </xsd:element>
    <xsd:element name="TaxCatchAll" ma:index="22" nillable="true" ma:displayName="Taxonomy Catch All Column" ma:hidden="true" ma:list="{4e77e7e1-9357-4f89-a261-97e3e7f0103f}" ma:internalName="TaxCatchAll" ma:showField="CatchAllData" ma:web="a03219e0-8ba6-4f43-a2e5-5633027fba3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159D230-B382-4D64-868C-7B33AA1AD316}">
  <ds:schemaRefs>
    <ds:schemaRef ds:uri="http://schemas.microsoft.com/sharepoint/v3/contenttype/forms"/>
  </ds:schemaRefs>
</ds:datastoreItem>
</file>

<file path=customXml/itemProps2.xml><?xml version="1.0" encoding="utf-8"?>
<ds:datastoreItem xmlns:ds="http://schemas.openxmlformats.org/officeDocument/2006/customXml" ds:itemID="{DDA5D71F-4BE1-4F5C-80A4-0ADA62338EFA}">
  <ds:schemaRefs>
    <ds:schemaRef ds:uri="http://schemas.microsoft.com/office/2006/metadata/properties"/>
    <ds:schemaRef ds:uri="http://schemas.microsoft.com/office/infopath/2007/PartnerControls"/>
    <ds:schemaRef ds:uri="58b37dd3-2064-4b64-bcbf-0cd805967ac6"/>
    <ds:schemaRef ds:uri="a03219e0-8ba6-4f43-a2e5-5633027fba35"/>
  </ds:schemaRefs>
</ds:datastoreItem>
</file>

<file path=customXml/itemProps3.xml><?xml version="1.0" encoding="utf-8"?>
<ds:datastoreItem xmlns:ds="http://schemas.openxmlformats.org/officeDocument/2006/customXml" ds:itemID="{1A271725-638F-4B0F-A0E0-06F6756A690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8b37dd3-2064-4b64-bcbf-0cd805967ac6"/>
    <ds:schemaRef ds:uri="a03219e0-8ba6-4f43-a2e5-5633027fba3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45</TotalTime>
  <Words>1595</Words>
  <Application>Microsoft Office PowerPoint</Application>
  <PresentationFormat>Aangepast</PresentationFormat>
  <Paragraphs>205</Paragraphs>
  <Slides>32</Slides>
  <Notes>1</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32</vt:i4>
      </vt:variant>
    </vt:vector>
  </HeadingPairs>
  <TitlesOfParts>
    <vt:vector size="38" baseType="lpstr">
      <vt:lpstr>Exo 2 Light</vt:lpstr>
      <vt:lpstr>Calibri</vt:lpstr>
      <vt:lpstr>Exo 2 Bold</vt:lpstr>
      <vt:lpstr>Arimo</vt:lpstr>
      <vt:lpstr>Arial</vt:lpstr>
      <vt:lpstr>Office Theme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Bijklussen en vrijwilligers</dc:title>
  <dc:creator>Bert Goossens</dc:creator>
  <cp:lastModifiedBy>Bert Goossens</cp:lastModifiedBy>
  <cp:revision>3</cp:revision>
  <dcterms:created xsi:type="dcterms:W3CDTF">2006-08-16T00:00:00Z</dcterms:created>
  <dcterms:modified xsi:type="dcterms:W3CDTF">2023-06-22T09:32:24Z</dcterms:modified>
  <dc:identifier>DAFATlURZXY</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0x010100FB681D96F48C0843AD8AB26BA5960E24</vt:lpwstr>
  </property>
</Properties>
</file>