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Arimo" panose="020B0604020202020204" charset="0"/>
      <p:regular r:id="rId34"/>
    </p:embeddedFont>
    <p:embeddedFont>
      <p:font typeface="Calibri" panose="020F0502020204030204" pitchFamily="34" charset="0"/>
      <p:regular r:id="rId35"/>
      <p:bold r:id="rId36"/>
      <p:italic r:id="rId37"/>
      <p:boldItalic r:id="rId38"/>
    </p:embeddedFont>
    <p:embeddedFont>
      <p:font typeface="Exo 2 Bold" panose="020B0604020202020204" charset="0"/>
      <p:regular r:id="rId39"/>
    </p:embeddedFont>
    <p:embeddedFont>
      <p:font typeface="Exo 2 Light"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187078" y="1028700"/>
            <a:ext cx="2072222" cy="143067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28700"/>
            <a:ext cx="4923239" cy="4923239"/>
          </a:xfrm>
          <a:prstGeom prst="rect">
            <a:avLst/>
          </a:prstGeom>
        </p:spPr>
      </p:pic>
      <p:grpSp>
        <p:nvGrpSpPr>
          <p:cNvPr id="4" name="Group 4"/>
          <p:cNvGrpSpPr/>
          <p:nvPr/>
        </p:nvGrpSpPr>
        <p:grpSpPr>
          <a:xfrm>
            <a:off x="5985739" y="6746696"/>
            <a:ext cx="11273561" cy="2511604"/>
            <a:chOff x="0" y="0"/>
            <a:chExt cx="15031415" cy="3348805"/>
          </a:xfrm>
        </p:grpSpPr>
        <p:sp>
          <p:nvSpPr>
            <p:cNvPr id="5" name="TextBox 5"/>
            <p:cNvSpPr txBox="1"/>
            <p:nvPr/>
          </p:nvSpPr>
          <p:spPr>
            <a:xfrm>
              <a:off x="0" y="1426369"/>
              <a:ext cx="15031415" cy="1008592"/>
            </a:xfrm>
            <a:prstGeom prst="rect">
              <a:avLst/>
            </a:prstGeom>
          </p:spPr>
          <p:txBody>
            <a:bodyPr lIns="0" tIns="0" rIns="0" bIns="0" rtlCol="0" anchor="t">
              <a:spAutoFit/>
            </a:bodyPr>
            <a:lstStyle/>
            <a:p>
              <a:pPr algn="r">
                <a:lnSpc>
                  <a:spcPts val="5499"/>
                </a:lnSpc>
              </a:pPr>
              <a:r>
                <a:rPr lang="en-US" sz="5499">
                  <a:solidFill>
                    <a:srgbClr val="252724"/>
                  </a:solidFill>
                  <a:latin typeface="Exo 2 Bold"/>
                </a:rPr>
                <a:t>Vrijwilligerswerk en bijklussen</a:t>
              </a:r>
            </a:p>
          </p:txBody>
        </p:sp>
        <p:sp>
          <p:nvSpPr>
            <p:cNvPr id="6" name="TextBox 6"/>
            <p:cNvSpPr txBox="1"/>
            <p:nvPr/>
          </p:nvSpPr>
          <p:spPr>
            <a:xfrm>
              <a:off x="0" y="2866999"/>
              <a:ext cx="15031415" cy="481806"/>
            </a:xfrm>
            <a:prstGeom prst="rect">
              <a:avLst/>
            </a:prstGeom>
          </p:spPr>
          <p:txBody>
            <a:bodyPr lIns="0" tIns="0" rIns="0" bIns="0" rtlCol="0" anchor="t">
              <a:spAutoFit/>
            </a:bodyPr>
            <a:lstStyle/>
            <a:p>
              <a:pPr algn="r">
                <a:lnSpc>
                  <a:spcPts val="2601"/>
                </a:lnSpc>
              </a:pPr>
              <a:r>
                <a:rPr lang="en-US" sz="2601">
                  <a:solidFill>
                    <a:srgbClr val="308C69"/>
                  </a:solidFill>
                  <a:latin typeface="Exo 2 Light"/>
                </a:rPr>
                <a:t>Hoe doe je dat met een PAB en PVB?</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3" name="TextBox 3"/>
          <p:cNvSpPr txBox="1"/>
          <p:nvPr/>
        </p:nvSpPr>
        <p:spPr>
          <a:xfrm>
            <a:off x="1028700" y="2228527"/>
            <a:ext cx="15754945" cy="23907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Mensen op de vlucht en mensen zonder wettig verblijf</a:t>
            </a:r>
          </a:p>
          <a:p>
            <a:pPr marL="755651" lvl="1" indent="-377825" algn="just">
              <a:lnSpc>
                <a:spcPts val="4725"/>
              </a:lnSpc>
              <a:buFont typeface="Arial"/>
              <a:buChar char="•"/>
            </a:pPr>
            <a:r>
              <a:rPr lang="en-US" sz="3500">
                <a:solidFill>
                  <a:srgbClr val="000000"/>
                </a:solidFill>
                <a:latin typeface="Exo 2 Light"/>
              </a:rPr>
              <a:t>Mensen die recht hebben op opvang mogen vrijwilligen</a:t>
            </a:r>
          </a:p>
          <a:p>
            <a:pPr marL="755651" lvl="1" indent="-377825" algn="just">
              <a:lnSpc>
                <a:spcPts val="4725"/>
              </a:lnSpc>
              <a:buFont typeface="Arial"/>
              <a:buChar char="•"/>
            </a:pPr>
            <a:r>
              <a:rPr lang="en-US" sz="3500">
                <a:solidFill>
                  <a:srgbClr val="000000"/>
                </a:solidFill>
                <a:latin typeface="Exo 2 Light"/>
              </a:rPr>
              <a:t>Mensen die niet uit de EU komen met wettige verblijfsdocumenten mogen vrijwilligen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93563" y="1133475"/>
            <a:ext cx="988962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Welke taken voor vrijwilliger?</a:t>
            </a:r>
          </a:p>
        </p:txBody>
      </p:sp>
      <p:sp>
        <p:nvSpPr>
          <p:cNvPr id="3" name="TextBox 3"/>
          <p:cNvSpPr txBox="1"/>
          <p:nvPr/>
        </p:nvSpPr>
        <p:spPr>
          <a:xfrm>
            <a:off x="1028700" y="2228527"/>
            <a:ext cx="15754945" cy="5991225"/>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Helpen met boodschappen</a:t>
            </a:r>
          </a:p>
          <a:p>
            <a:pPr marL="755651" lvl="1" indent="-377825" algn="just">
              <a:lnSpc>
                <a:spcPts val="4725"/>
              </a:lnSpc>
              <a:buFont typeface="Arial"/>
              <a:buChar char="•"/>
            </a:pPr>
            <a:r>
              <a:rPr lang="en-US" sz="3500">
                <a:solidFill>
                  <a:srgbClr val="000000"/>
                </a:solidFill>
                <a:latin typeface="Arimo"/>
              </a:rPr>
              <a:t>Samen koken of koken voor iemand</a:t>
            </a:r>
          </a:p>
          <a:p>
            <a:pPr marL="755651" lvl="1" indent="-377825" algn="just">
              <a:lnSpc>
                <a:spcPts val="4725"/>
              </a:lnSpc>
              <a:buFont typeface="Arial"/>
              <a:buChar char="•"/>
            </a:pPr>
            <a:r>
              <a:rPr lang="en-US" sz="3500">
                <a:solidFill>
                  <a:srgbClr val="000000"/>
                </a:solidFill>
                <a:latin typeface="Arimo"/>
              </a:rPr>
              <a:t>Begeleiding bij doktersafspraak, kappersbezoek, onderzoek,...</a:t>
            </a:r>
          </a:p>
          <a:p>
            <a:pPr marL="755651" lvl="1" indent="-377825" algn="just">
              <a:lnSpc>
                <a:spcPts val="4725"/>
              </a:lnSpc>
              <a:buFont typeface="Arial"/>
              <a:buChar char="•"/>
            </a:pPr>
            <a:r>
              <a:rPr lang="en-US" sz="3500">
                <a:solidFill>
                  <a:srgbClr val="000000"/>
                </a:solidFill>
                <a:latin typeface="Arimo"/>
              </a:rPr>
              <a:t>Helpen bij tuinonderhoud</a:t>
            </a:r>
          </a:p>
          <a:p>
            <a:pPr marL="755651" lvl="1" indent="-377825" algn="just">
              <a:lnSpc>
                <a:spcPts val="4725"/>
              </a:lnSpc>
              <a:buFont typeface="Arial"/>
              <a:buChar char="•"/>
            </a:pPr>
            <a:r>
              <a:rPr lang="en-US" sz="3500">
                <a:solidFill>
                  <a:srgbClr val="000000"/>
                </a:solidFill>
                <a:latin typeface="Exo 2 Light"/>
              </a:rPr>
              <a:t>Persoon v</a:t>
            </a:r>
            <a:r>
              <a:rPr lang="en-US" sz="3500">
                <a:solidFill>
                  <a:srgbClr val="000000"/>
                </a:solidFill>
                <a:latin typeface="Arimo"/>
              </a:rPr>
              <a:t>ervoeren naar afspraken</a:t>
            </a:r>
          </a:p>
          <a:p>
            <a:pPr marL="755651" lvl="1" indent="-377825" algn="just">
              <a:lnSpc>
                <a:spcPts val="4725"/>
              </a:lnSpc>
              <a:buFont typeface="Arial"/>
              <a:buChar char="•"/>
            </a:pPr>
            <a:r>
              <a:rPr lang="en-US" sz="3500">
                <a:solidFill>
                  <a:srgbClr val="000000"/>
                </a:solidFill>
                <a:latin typeface="Arimo"/>
              </a:rPr>
              <a:t>Samen een leuke activiteit doen, zoals een spel spelen</a:t>
            </a:r>
          </a:p>
          <a:p>
            <a:pPr marL="755651" lvl="1" indent="-377825" algn="just">
              <a:lnSpc>
                <a:spcPts val="4725"/>
              </a:lnSpc>
              <a:buFont typeface="Arial"/>
              <a:buChar char="•"/>
            </a:pPr>
            <a:r>
              <a:rPr lang="en-US" sz="3500">
                <a:solidFill>
                  <a:srgbClr val="000000"/>
                </a:solidFill>
                <a:latin typeface="Arimo"/>
              </a:rPr>
              <a:t>Ondersteuning in de vrije tijd</a:t>
            </a:r>
          </a:p>
          <a:p>
            <a:pPr marL="755651" lvl="1" indent="-377825" algn="just">
              <a:lnSpc>
                <a:spcPts val="4725"/>
              </a:lnSpc>
              <a:buFont typeface="Arial"/>
              <a:buChar char="•"/>
            </a:pPr>
            <a:r>
              <a:rPr lang="en-US" sz="3500">
                <a:solidFill>
                  <a:srgbClr val="000000"/>
                </a:solidFill>
                <a:latin typeface="Arimo"/>
              </a:rPr>
              <a:t>Samen op uitstap gaan</a:t>
            </a:r>
          </a:p>
          <a:p>
            <a:pPr marL="755651" lvl="1" indent="-377825" algn="just">
              <a:lnSpc>
                <a:spcPts val="4725"/>
              </a:lnSpc>
              <a:buFont typeface="Arial"/>
              <a:buChar char="•"/>
            </a:pPr>
            <a:r>
              <a:rPr lang="en-US" sz="3500">
                <a:solidFill>
                  <a:srgbClr val="000000"/>
                </a:solidFill>
                <a:latin typeface="Arimo"/>
              </a:rPr>
              <a:t>Helpen met opruimen en netjes houden van de kamer en woonruimte</a:t>
            </a:r>
          </a:p>
          <a:p>
            <a:pPr marL="755651" lvl="1" indent="-377825" algn="just">
              <a:lnSpc>
                <a:spcPts val="4725"/>
              </a:lnSpc>
              <a:buFont typeface="Arial"/>
              <a:buChar char="•"/>
            </a:pPr>
            <a:r>
              <a:rPr lang="en-US" sz="3500">
                <a:solidFill>
                  <a:srgbClr val="000000"/>
                </a:solidFill>
                <a:latin typeface="Exo 2 Ligh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71637" y="1133475"/>
            <a:ext cx="7133481"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Vergoeding: forfaitair</a:t>
            </a:r>
          </a:p>
        </p:txBody>
      </p:sp>
      <p:sp>
        <p:nvSpPr>
          <p:cNvPr id="3" name="TextBox 3"/>
          <p:cNvSpPr txBox="1"/>
          <p:nvPr/>
        </p:nvSpPr>
        <p:spPr>
          <a:xfrm>
            <a:off x="1028700" y="2419350"/>
            <a:ext cx="16230600" cy="659130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 Systeem waarbij je kosten van vrijwilligers mag vergoeden zonder bewijsstukken. De maximale bedragen per dag en per jaar mag je niet overschrijden.</a:t>
            </a:r>
          </a:p>
          <a:p>
            <a:pPr algn="just">
              <a:lnSpc>
                <a:spcPts val="4725"/>
              </a:lnSpc>
            </a:pPr>
            <a:endParaRPr lang="en-US" sz="3500">
              <a:solidFill>
                <a:srgbClr val="000000"/>
              </a:solidFill>
              <a:latin typeface="Exo 2 Light"/>
            </a:endParaRPr>
          </a:p>
          <a:p>
            <a:pPr marL="755651" lvl="1" indent="-377825" algn="just">
              <a:lnSpc>
                <a:spcPts val="4725"/>
              </a:lnSpc>
              <a:buFont typeface="Arial"/>
              <a:buChar char="•"/>
            </a:pPr>
            <a:r>
              <a:rPr lang="en-US" sz="3500">
                <a:solidFill>
                  <a:srgbClr val="000000"/>
                </a:solidFill>
                <a:latin typeface="Exo 2 Light"/>
              </a:rPr>
              <a:t>Jaarlijks indexering</a:t>
            </a:r>
          </a:p>
          <a:p>
            <a:pPr marL="755651" lvl="1" indent="-377825" algn="just">
              <a:lnSpc>
                <a:spcPts val="4725"/>
              </a:lnSpc>
              <a:buFont typeface="Arial"/>
              <a:buChar char="•"/>
            </a:pPr>
            <a:r>
              <a:rPr lang="en-US" sz="3500">
                <a:solidFill>
                  <a:srgbClr val="000000"/>
                </a:solidFill>
                <a:latin typeface="Exo 2 Light"/>
              </a:rPr>
              <a:t>Plafond kostenvergoeding in 2022: 36,84 euro per dag en 1.473,37 per jaar </a:t>
            </a:r>
          </a:p>
          <a:p>
            <a:pPr marL="755651" lvl="1" indent="-377825" algn="just">
              <a:lnSpc>
                <a:spcPts val="4725"/>
              </a:lnSpc>
              <a:buFont typeface="Arial"/>
              <a:buChar char="•"/>
            </a:pPr>
            <a:r>
              <a:rPr lang="en-US" sz="3500">
                <a:solidFill>
                  <a:srgbClr val="000000"/>
                </a:solidFill>
                <a:latin typeface="Exo 2 Light"/>
              </a:rPr>
              <a:t>Combineerbaar met kilometervergoeding voor verplaatsingen tot max. 2.000km/j. Niet voor wie regelmatig kwetsbare personen vervoert</a:t>
            </a:r>
          </a:p>
          <a:p>
            <a:pPr marL="1511301" lvl="2" indent="-503767" algn="just">
              <a:lnSpc>
                <a:spcPts val="4725"/>
              </a:lnSpc>
              <a:buFont typeface="Arial"/>
              <a:buChar char="⚬"/>
            </a:pPr>
            <a:r>
              <a:rPr lang="en-US" sz="3500">
                <a:solidFill>
                  <a:srgbClr val="000000"/>
                </a:solidFill>
                <a:latin typeface="Exo 2 Light"/>
              </a:rPr>
              <a:t>Verplaatsingen met eigen auto-, motor- of bromfiets: max. 0,3707€/km</a:t>
            </a:r>
          </a:p>
          <a:p>
            <a:pPr marL="1511301" lvl="2" indent="-503767" algn="just">
              <a:lnSpc>
                <a:spcPts val="4725"/>
              </a:lnSpc>
              <a:buFont typeface="Arial"/>
              <a:buChar char="⚬"/>
            </a:pPr>
            <a:r>
              <a:rPr lang="en-US" sz="3500">
                <a:solidFill>
                  <a:srgbClr val="000000"/>
                </a:solidFill>
                <a:latin typeface="Exo 2 Light"/>
              </a:rPr>
              <a:t>Verplaatsingen met fiets: 0,25€/km</a:t>
            </a:r>
          </a:p>
          <a:p>
            <a:pPr algn="just">
              <a:lnSpc>
                <a:spcPts val="4725"/>
              </a:lnSpc>
            </a:pPr>
            <a:endParaRPr lang="en-US" sz="3500">
              <a:solidFill>
                <a:srgbClr val="000000"/>
              </a:solidFill>
              <a:latin typeface="Exo 2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04388" y="1133475"/>
            <a:ext cx="12867977"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Vergoeding: reële kilometervergoeding</a:t>
            </a:r>
          </a:p>
        </p:txBody>
      </p:sp>
      <p:sp>
        <p:nvSpPr>
          <p:cNvPr id="3" name="TextBox 3"/>
          <p:cNvSpPr txBox="1"/>
          <p:nvPr/>
        </p:nvSpPr>
        <p:spPr>
          <a:xfrm>
            <a:off x="1028700" y="2419350"/>
            <a:ext cx="16230600" cy="47910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 Vooral voordelig voor vrijwilligers die veel verplaatsingen doen met eigen wagen en niet vallen onder de regelgeving van het verhoogde kilometerbedrag.</a:t>
            </a:r>
          </a:p>
          <a:p>
            <a:pPr>
              <a:lnSpc>
                <a:spcPts val="4725"/>
              </a:lnSpc>
            </a:pPr>
            <a:endParaRPr lang="en-US" sz="3500">
              <a:solidFill>
                <a:srgbClr val="000000"/>
              </a:solidFill>
              <a:latin typeface="Exo 2 Light"/>
            </a:endParaRPr>
          </a:p>
          <a:p>
            <a:pPr marL="755651" lvl="1" indent="-377825">
              <a:lnSpc>
                <a:spcPts val="4725"/>
              </a:lnSpc>
              <a:buFont typeface="Arial"/>
              <a:buChar char="•"/>
            </a:pPr>
            <a:r>
              <a:rPr lang="en-US" sz="3500">
                <a:solidFill>
                  <a:srgbClr val="000000"/>
                </a:solidFill>
                <a:latin typeface="Exo 2 Light"/>
              </a:rPr>
              <a:t>Meestal niet combineerbaar met forfaitaire vergoeding</a:t>
            </a:r>
          </a:p>
          <a:p>
            <a:pPr marL="755651" lvl="1" indent="-377825">
              <a:lnSpc>
                <a:spcPts val="4725"/>
              </a:lnSpc>
              <a:buFont typeface="Arial"/>
              <a:buChar char="•"/>
            </a:pPr>
            <a:r>
              <a:rPr lang="en-US" sz="3500">
                <a:solidFill>
                  <a:srgbClr val="000000"/>
                </a:solidFill>
                <a:latin typeface="Exo 2 Light"/>
              </a:rPr>
              <a:t>Maximumtarieven: </a:t>
            </a:r>
          </a:p>
          <a:p>
            <a:pPr marL="1511301" lvl="2" indent="-503767">
              <a:lnSpc>
                <a:spcPts val="4725"/>
              </a:lnSpc>
              <a:buFont typeface="Arial"/>
              <a:buChar char="⚬"/>
            </a:pPr>
            <a:r>
              <a:rPr lang="en-US" sz="3500">
                <a:solidFill>
                  <a:srgbClr val="000000"/>
                </a:solidFill>
                <a:latin typeface="Exo 2 Light"/>
              </a:rPr>
              <a:t>Verplaatsingen met eigen auto-, motor- of bromfiets: max. 0,3707€/km </a:t>
            </a:r>
          </a:p>
          <a:p>
            <a:pPr marL="1511301" lvl="2" indent="-503767">
              <a:lnSpc>
                <a:spcPts val="4725"/>
              </a:lnSpc>
              <a:buFont typeface="Arial"/>
              <a:buChar char="⚬"/>
            </a:pPr>
            <a:r>
              <a:rPr lang="en-US" sz="3500">
                <a:solidFill>
                  <a:srgbClr val="000000"/>
                </a:solidFill>
                <a:latin typeface="Exo 2 Light"/>
              </a:rPr>
              <a:t>Verplaatsingen met fiets: 0,25€/km</a:t>
            </a:r>
          </a:p>
          <a:p>
            <a:pPr marL="1511301" lvl="2" indent="-503767">
              <a:lnSpc>
                <a:spcPts val="4725"/>
              </a:lnSpc>
              <a:buFont typeface="Arial"/>
              <a:buChar char="⚬"/>
            </a:pPr>
            <a:r>
              <a:rPr lang="en-US" sz="3500">
                <a:solidFill>
                  <a:srgbClr val="000000"/>
                </a:solidFill>
                <a:latin typeface="Exo 2 Light"/>
              </a:rPr>
              <a:t>Openbaar vervoer: ahv vervoersbewijs kan je hele bedrag terugbetalen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2378" y="1133475"/>
            <a:ext cx="11931997"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Vergoeding: reële kostenvergoeding</a:t>
            </a:r>
          </a:p>
        </p:txBody>
      </p:sp>
      <p:sp>
        <p:nvSpPr>
          <p:cNvPr id="3" name="TextBox 3"/>
          <p:cNvSpPr txBox="1"/>
          <p:nvPr/>
        </p:nvSpPr>
        <p:spPr>
          <a:xfrm>
            <a:off x="1028700" y="2419350"/>
            <a:ext cx="16230600" cy="53911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 Kosten die niet zorggebonden zijn, zoals hotelkosten, reiskosten (vliegtuigtickets), inkomtickets, horecatickets. Kunnen enkel betaald worden via vrij besteedbaar deel van PAB of PVB. </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Het soort contract moet bij elke vrijwilligersorganisatie hetzelfde zijn. Als je bij een organisatie koos voor 'geen vergoeding', moet je bij de anderen ook kiezen voor 'geen vergoeding'. De systemen zijn niet combineerbaar. </a:t>
            </a:r>
          </a:p>
          <a:p>
            <a:pPr algn="just">
              <a:lnSpc>
                <a:spcPts val="4725"/>
              </a:lnSpc>
            </a:pPr>
            <a:r>
              <a:rPr lang="en-US" sz="3500">
                <a:solidFill>
                  <a:srgbClr val="000000"/>
                </a:solidFill>
                <a:latin typeface="Exo 2 Light"/>
              </a:rPr>
              <a:t>         Vb: Vrijwilliger die een reële vergoeding ontvangt, kan die niet combineren</a:t>
            </a:r>
          </a:p>
          <a:p>
            <a:pPr algn="just">
              <a:lnSpc>
                <a:spcPts val="4725"/>
              </a:lnSpc>
            </a:pPr>
            <a:r>
              <a:rPr lang="en-US" sz="3500">
                <a:solidFill>
                  <a:srgbClr val="000000"/>
                </a:solidFill>
                <a:latin typeface="Exo 2 Light"/>
              </a:rPr>
              <a:t>                 met de forfaitaire vergoeding bij een andere organisatie.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51966" y="1133475"/>
            <a:ext cx="7572821"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bij overschrijding?</a:t>
            </a:r>
          </a:p>
        </p:txBody>
      </p:sp>
      <p:sp>
        <p:nvSpPr>
          <p:cNvPr id="3" name="TextBox 3"/>
          <p:cNvSpPr txBox="1"/>
          <p:nvPr/>
        </p:nvSpPr>
        <p:spPr>
          <a:xfrm>
            <a:off x="1028700" y="2419350"/>
            <a:ext cx="16230600" cy="53911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Als vrijwilliger maximale forfaitaire kostenvergoeding overschrijdt, worden alle inkomsten uit het vrijwilligerswerk belastbaar. Hij moet dan het volledige bedrag opnemen in zijn belastingaangifte. Bovendien zal hij vrijwilligersstatuut verliezen en niet meer beschermd zijn door de vrijwilligerswet.</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Vrijwilliger moet er zelf op toezien dat het maximum niet overschrijdt. Een organisatie weet alleen wat zij vergoedt en niet wat de vrijwilliger eventueel elders ontvangt voor vrijwilligerswerk.</a:t>
            </a:r>
          </a:p>
          <a:p>
            <a:pPr algn="just">
              <a:lnSpc>
                <a:spcPts val="4725"/>
              </a:lnSpc>
            </a:pPr>
            <a:endParaRPr lang="en-US" sz="3500">
              <a:solidFill>
                <a:srgbClr val="000000"/>
              </a:solidFill>
              <a:latin typeface="Exo 2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85789" y="1133475"/>
            <a:ext cx="450517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Administratie</a:t>
            </a:r>
          </a:p>
        </p:txBody>
      </p:sp>
      <p:sp>
        <p:nvSpPr>
          <p:cNvPr id="3" name="TextBox 3"/>
          <p:cNvSpPr txBox="1"/>
          <p:nvPr/>
        </p:nvSpPr>
        <p:spPr>
          <a:xfrm>
            <a:off x="1028700" y="2419350"/>
            <a:ext cx="16230600" cy="659130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Aanmeldingsfiche met gegevens budgethouder</a:t>
            </a:r>
          </a:p>
          <a:p>
            <a:pPr marL="755651" lvl="1" indent="-377825" algn="just">
              <a:lnSpc>
                <a:spcPts val="4725"/>
              </a:lnSpc>
              <a:buFont typeface="Arial"/>
              <a:buChar char="•"/>
            </a:pPr>
            <a:r>
              <a:rPr lang="en-US" sz="3500">
                <a:solidFill>
                  <a:srgbClr val="000000"/>
                </a:solidFill>
                <a:latin typeface="Exo 2 Light"/>
              </a:rPr>
              <a:t>Aanmeldingsfiche met gegevens vrijwilliger</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Ondertekende overeenkomst BH en VWO: registreren in mijnvaph.be</a:t>
            </a:r>
          </a:p>
          <a:p>
            <a:pPr marL="755651" lvl="1" indent="-377825" algn="just">
              <a:lnSpc>
                <a:spcPts val="4725"/>
              </a:lnSpc>
              <a:buFont typeface="Arial"/>
              <a:buChar char="•"/>
            </a:pPr>
            <a:r>
              <a:rPr lang="en-US" sz="3500">
                <a:solidFill>
                  <a:srgbClr val="000000"/>
                </a:solidFill>
                <a:latin typeface="Exo 2 Light"/>
              </a:rPr>
              <a:t>Cashovereenkomst toevoegen</a:t>
            </a:r>
          </a:p>
          <a:p>
            <a:pPr marL="755651" lvl="1" indent="-377825" algn="just">
              <a:lnSpc>
                <a:spcPts val="4725"/>
              </a:lnSpc>
              <a:buFont typeface="Arial"/>
              <a:buChar char="•"/>
            </a:pPr>
            <a:r>
              <a:rPr lang="en-US" sz="3500">
                <a:solidFill>
                  <a:srgbClr val="000000"/>
                </a:solidFill>
                <a:latin typeface="Exo 2 Light"/>
              </a:rPr>
              <a:t>Met een vrijwilligersorganisatie</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Maandelijks kostennota's invullen, ondertekenen (beide partijen) en opsturen naar VWO. VWO stuurt factuur naar BH, die laatste betaalt de vergoeding aan de vrijwilligers. De BH registreert de kost op de overeenkomst in mijnvaph en het VAPH betaalt de factuur terug.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57284" y="5275445"/>
            <a:ext cx="5002016" cy="3982855"/>
          </a:xfrm>
          <a:prstGeom prst="rect">
            <a:avLst/>
          </a:prstGeom>
        </p:spPr>
      </p:pic>
      <p:sp>
        <p:nvSpPr>
          <p:cNvPr id="3" name="TextBox 3"/>
          <p:cNvSpPr txBox="1"/>
          <p:nvPr/>
        </p:nvSpPr>
        <p:spPr>
          <a:xfrm>
            <a:off x="6873945" y="1133475"/>
            <a:ext cx="472886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kost het? </a:t>
            </a:r>
          </a:p>
        </p:txBody>
      </p:sp>
      <p:sp>
        <p:nvSpPr>
          <p:cNvPr id="4" name="TextBox 4"/>
          <p:cNvSpPr txBox="1"/>
          <p:nvPr/>
        </p:nvSpPr>
        <p:spPr>
          <a:xfrm>
            <a:off x="1028700" y="2419350"/>
            <a:ext cx="16230600" cy="23907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Kostprijs afhankelijk van de VWO:</a:t>
            </a:r>
          </a:p>
          <a:p>
            <a:pPr marL="755651" lvl="1" indent="-377825" algn="just">
              <a:lnSpc>
                <a:spcPts val="4725"/>
              </a:lnSpc>
              <a:buFont typeface="Arial"/>
              <a:buChar char="•"/>
            </a:pPr>
            <a:r>
              <a:rPr lang="en-US" sz="3500">
                <a:solidFill>
                  <a:srgbClr val="000000"/>
                </a:solidFill>
                <a:latin typeface="Exo 2 Light"/>
              </a:rPr>
              <a:t>Focus op Emancipatie: 9€/factuur</a:t>
            </a:r>
          </a:p>
          <a:p>
            <a:pPr marL="755651" lvl="1" indent="-377825" algn="just">
              <a:lnSpc>
                <a:spcPts val="4725"/>
              </a:lnSpc>
              <a:buFont typeface="Arial"/>
              <a:buChar char="•"/>
            </a:pPr>
            <a:r>
              <a:rPr lang="en-US" sz="3500">
                <a:solidFill>
                  <a:srgbClr val="000000"/>
                </a:solidFill>
                <a:latin typeface="Exo 2 Light"/>
              </a:rPr>
              <a:t>Dito vzw: 12€/jaar per vrijwilliger</a:t>
            </a:r>
          </a:p>
          <a:p>
            <a:pPr algn="just">
              <a:lnSpc>
                <a:spcPts val="4725"/>
              </a:lnSpc>
            </a:pPr>
            <a:r>
              <a:rPr lang="en-US" sz="3500">
                <a:solidFill>
                  <a:srgbClr val="000000"/>
                </a:solidFill>
                <a:latin typeface="Exo 2 Light"/>
              </a:rPr>
              <a:t>                           12€/jaar voor de budgethouder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08C69"/>
        </a:solidFill>
        <a:effectLst/>
      </p:bgPr>
    </p:bg>
    <p:spTree>
      <p:nvGrpSpPr>
        <p:cNvPr id="1" name=""/>
        <p:cNvGrpSpPr/>
        <p:nvPr/>
      </p:nvGrpSpPr>
      <p:grpSpPr>
        <a:xfrm>
          <a:off x="0" y="0"/>
          <a:ext cx="0" cy="0"/>
          <a:chOff x="0" y="0"/>
          <a:chExt cx="0" cy="0"/>
        </a:xfrm>
      </p:grpSpPr>
      <p:sp>
        <p:nvSpPr>
          <p:cNvPr id="2" name="TextBox 2"/>
          <p:cNvSpPr txBox="1"/>
          <p:nvPr/>
        </p:nvSpPr>
        <p:spPr>
          <a:xfrm>
            <a:off x="6108283" y="4679950"/>
            <a:ext cx="6071433" cy="1069976"/>
          </a:xfrm>
          <a:prstGeom prst="rect">
            <a:avLst/>
          </a:prstGeom>
        </p:spPr>
        <p:txBody>
          <a:bodyPr lIns="0" tIns="0" rIns="0" bIns="0" rtlCol="0" anchor="t">
            <a:spAutoFit/>
          </a:bodyPr>
          <a:lstStyle/>
          <a:p>
            <a:pPr algn="r">
              <a:lnSpc>
                <a:spcPts val="8000"/>
              </a:lnSpc>
            </a:pPr>
            <a:r>
              <a:rPr lang="en-US" sz="8000">
                <a:solidFill>
                  <a:srgbClr val="FFFFFF"/>
                </a:solidFill>
                <a:latin typeface="Exo 2 Bold"/>
              </a:rPr>
              <a:t>2. Bijklussen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21765" y="5143500"/>
            <a:ext cx="3137535" cy="4114800"/>
          </a:xfrm>
          <a:prstGeom prst="rect">
            <a:avLst/>
          </a:prstGeom>
        </p:spPr>
      </p:pic>
      <p:sp>
        <p:nvSpPr>
          <p:cNvPr id="3" name="TextBox 3"/>
          <p:cNvSpPr txBox="1"/>
          <p:nvPr/>
        </p:nvSpPr>
        <p:spPr>
          <a:xfrm>
            <a:off x="6256992" y="1133475"/>
            <a:ext cx="596276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is bijklussen?</a:t>
            </a:r>
          </a:p>
        </p:txBody>
      </p:sp>
      <p:sp>
        <p:nvSpPr>
          <p:cNvPr id="4" name="TextBox 4"/>
          <p:cNvSpPr txBox="1"/>
          <p:nvPr/>
        </p:nvSpPr>
        <p:spPr>
          <a:xfrm>
            <a:off x="1028700" y="2466216"/>
            <a:ext cx="15754945" cy="299085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 Sociaal-economisch project</a:t>
            </a:r>
          </a:p>
          <a:p>
            <a:pPr marL="755651" lvl="1" indent="-377825" algn="just">
              <a:lnSpc>
                <a:spcPts val="4725"/>
              </a:lnSpc>
              <a:buFont typeface="Arial"/>
              <a:buChar char="•"/>
            </a:pPr>
            <a:r>
              <a:rPr lang="en-US" sz="3500">
                <a:solidFill>
                  <a:srgbClr val="000000"/>
                </a:solidFill>
                <a:latin typeface="Exo 2 Light"/>
              </a:rPr>
              <a:t> Burgers</a:t>
            </a:r>
          </a:p>
          <a:p>
            <a:pPr marL="755651" lvl="1" indent="-377825" algn="just">
              <a:lnSpc>
                <a:spcPts val="4725"/>
              </a:lnSpc>
              <a:buFont typeface="Arial"/>
              <a:buChar char="•"/>
            </a:pPr>
            <a:r>
              <a:rPr lang="en-US" sz="3500">
                <a:solidFill>
                  <a:srgbClr val="000000"/>
                </a:solidFill>
                <a:latin typeface="Exo 2 Light"/>
              </a:rPr>
              <a:t> O.a. diensten delen</a:t>
            </a:r>
          </a:p>
          <a:p>
            <a:pPr marL="755651" lvl="1" indent="-377825" algn="just">
              <a:lnSpc>
                <a:spcPts val="4725"/>
              </a:lnSpc>
              <a:buFont typeface="Arial"/>
              <a:buChar char="•"/>
            </a:pPr>
            <a:r>
              <a:rPr lang="en-US" sz="3500">
                <a:solidFill>
                  <a:srgbClr val="000000"/>
                </a:solidFill>
                <a:latin typeface="Exo 2 Light"/>
              </a:rPr>
              <a:t> Sharing economy of deeleconomie</a:t>
            </a:r>
          </a:p>
          <a:p>
            <a:pPr marL="755651" lvl="1" indent="-377825" algn="just">
              <a:lnSpc>
                <a:spcPts val="4725"/>
              </a:lnSpc>
              <a:buFont typeface="Arial"/>
              <a:buChar char="•"/>
            </a:pPr>
            <a:r>
              <a:rPr lang="en-US" sz="3500">
                <a:solidFill>
                  <a:srgbClr val="000000"/>
                </a:solidFill>
                <a:latin typeface="Exo 2 Light"/>
              </a:rPr>
              <a:t> In Vlaanderen zonder speciaal statuut bijklussen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08C69"/>
        </a:solidFill>
        <a:effectLst/>
      </p:bgPr>
    </p:bg>
    <p:spTree>
      <p:nvGrpSpPr>
        <p:cNvPr id="1" name=""/>
        <p:cNvGrpSpPr/>
        <p:nvPr/>
      </p:nvGrpSpPr>
      <p:grpSpPr>
        <a:xfrm>
          <a:off x="0" y="0"/>
          <a:ext cx="0" cy="0"/>
          <a:chOff x="0" y="0"/>
          <a:chExt cx="0" cy="0"/>
        </a:xfrm>
      </p:grpSpPr>
      <p:sp>
        <p:nvSpPr>
          <p:cNvPr id="2" name="TextBox 2"/>
          <p:cNvSpPr txBox="1"/>
          <p:nvPr/>
        </p:nvSpPr>
        <p:spPr>
          <a:xfrm>
            <a:off x="4093045" y="4679950"/>
            <a:ext cx="10101911" cy="1069976"/>
          </a:xfrm>
          <a:prstGeom prst="rect">
            <a:avLst/>
          </a:prstGeom>
        </p:spPr>
        <p:txBody>
          <a:bodyPr lIns="0" tIns="0" rIns="0" bIns="0" rtlCol="0" anchor="t">
            <a:spAutoFit/>
          </a:bodyPr>
          <a:lstStyle/>
          <a:p>
            <a:pPr marL="1727205" lvl="1" indent="-863603" algn="r">
              <a:lnSpc>
                <a:spcPts val="8000"/>
              </a:lnSpc>
              <a:buFont typeface="Arial"/>
              <a:buChar char="•"/>
            </a:pPr>
            <a:r>
              <a:rPr lang="en-US" sz="8000">
                <a:solidFill>
                  <a:srgbClr val="FFFFFF"/>
                </a:solidFill>
                <a:latin typeface="Exo 2 Bold"/>
              </a:rPr>
              <a:t>Vrijwilligerswerk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80219" y="1133475"/>
            <a:ext cx="671631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Wie mag bijklussen?</a:t>
            </a:r>
          </a:p>
        </p:txBody>
      </p:sp>
      <p:sp>
        <p:nvSpPr>
          <p:cNvPr id="3" name="TextBox 3"/>
          <p:cNvSpPr txBox="1"/>
          <p:nvPr/>
        </p:nvSpPr>
        <p:spPr>
          <a:xfrm>
            <a:off x="1028700" y="2307175"/>
            <a:ext cx="15754945" cy="539115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Elke Belg vanaf 18 jaar.</a:t>
            </a:r>
          </a:p>
          <a:p>
            <a:pPr marL="755651" lvl="1" indent="-377825" algn="just">
              <a:lnSpc>
                <a:spcPts val="4725"/>
              </a:lnSpc>
              <a:buFont typeface="Arial"/>
              <a:buChar char="•"/>
            </a:pPr>
            <a:r>
              <a:rPr lang="en-US" sz="3500">
                <a:solidFill>
                  <a:srgbClr val="000000"/>
                </a:solidFill>
                <a:latin typeface="Exo 2 Light"/>
              </a:rPr>
              <a:t>Geen Belgische nationaliteit = geen recht op fiscaal gunstig regime.</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Sinds 2021 belast tegen 10,70 %</a:t>
            </a:r>
          </a:p>
          <a:p>
            <a:pPr algn="just">
              <a:lnSpc>
                <a:spcPts val="4725"/>
              </a:lnSpc>
            </a:pPr>
            <a:r>
              <a:rPr lang="en-US" sz="3500">
                <a:solidFill>
                  <a:srgbClr val="000000"/>
                </a:solidFill>
                <a:latin typeface="Exo 2 Light"/>
              </a:rPr>
              <a:t>! Belangrijk voor uitkeringsgerechtigden (werkloosheid, ziekte of invaliditeit): </a:t>
            </a:r>
          </a:p>
          <a:p>
            <a:pPr algn="just">
              <a:lnSpc>
                <a:spcPts val="4725"/>
              </a:lnSpc>
            </a:pPr>
            <a:r>
              <a:rPr lang="en-US" sz="3500">
                <a:solidFill>
                  <a:srgbClr val="000000"/>
                </a:solidFill>
                <a:latin typeface="Exo 2 Light"/>
              </a:rPr>
              <a:t>je ontvangt geen uitkering op gewerkte dagen in deeleconomie.</a:t>
            </a:r>
          </a:p>
          <a:p>
            <a:pPr algn="just">
              <a:lnSpc>
                <a:spcPts val="4725"/>
              </a:lnSpc>
            </a:pPr>
            <a:endParaRPr lang="en-US" sz="3500">
              <a:solidFill>
                <a:srgbClr val="000000"/>
              </a:solidFill>
              <a:latin typeface="Exo 2 Light"/>
            </a:endParaRPr>
          </a:p>
          <a:p>
            <a:pPr algn="just">
              <a:lnSpc>
                <a:spcPts val="4725"/>
              </a:lnSpc>
            </a:pPr>
            <a:endParaRPr lang="en-US" sz="3500">
              <a:solidFill>
                <a:srgbClr val="000000"/>
              </a:solidFill>
              <a:latin typeface="Exo 2 Light"/>
            </a:endParaRPr>
          </a:p>
          <a:p>
            <a:pPr algn="just">
              <a:lnSpc>
                <a:spcPts val="4725"/>
              </a:lnSpc>
            </a:pPr>
            <a:endParaRPr lang="en-US" sz="3500">
              <a:solidFill>
                <a:srgbClr val="000000"/>
              </a:solidFill>
              <a:latin typeface="Exo 2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91342" y="1133475"/>
            <a:ext cx="10894070"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Wie mag bijklussen: uitzondering</a:t>
            </a:r>
          </a:p>
        </p:txBody>
      </p:sp>
      <p:sp>
        <p:nvSpPr>
          <p:cNvPr id="3" name="TextBox 3"/>
          <p:cNvSpPr txBox="1"/>
          <p:nvPr/>
        </p:nvSpPr>
        <p:spPr>
          <a:xfrm>
            <a:off x="1028700" y="2307175"/>
            <a:ext cx="15754945" cy="659130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Voorbeeld:</a:t>
            </a:r>
            <a:r>
              <a:rPr lang="en-US" sz="3500">
                <a:solidFill>
                  <a:srgbClr val="000000"/>
                </a:solidFill>
                <a:latin typeface="Arimo"/>
              </a:rPr>
              <a:t> </a:t>
            </a:r>
          </a:p>
          <a:p>
            <a:pPr algn="just">
              <a:lnSpc>
                <a:spcPts val="4725"/>
              </a:lnSpc>
            </a:pPr>
            <a:r>
              <a:rPr lang="en-US" sz="3500">
                <a:solidFill>
                  <a:srgbClr val="000000"/>
                </a:solidFill>
                <a:latin typeface="Arimo"/>
              </a:rPr>
              <a:t>Je hebt een ziekte-uitkering en werkt als assistent. Je wordt vergoed als assistent, maar de uitkeringsinstantie is ervan op de hoogte. Voor dagen waarop je als assistent gewerkt hebt, zal je geen ziekte-uitkering krijgen.</a:t>
            </a:r>
          </a:p>
          <a:p>
            <a:pPr algn="just">
              <a:lnSpc>
                <a:spcPts val="4725"/>
              </a:lnSpc>
            </a:pPr>
            <a:endParaRPr lang="en-US" sz="3500">
              <a:solidFill>
                <a:srgbClr val="000000"/>
              </a:solidFill>
              <a:latin typeface="Arimo"/>
            </a:endParaRPr>
          </a:p>
          <a:p>
            <a:pPr algn="just">
              <a:lnSpc>
                <a:spcPts val="4725"/>
              </a:lnSpc>
            </a:pPr>
            <a:r>
              <a:rPr lang="en-US" sz="3500">
                <a:solidFill>
                  <a:srgbClr val="000000"/>
                </a:solidFill>
                <a:latin typeface="Exo 2 Light"/>
              </a:rPr>
              <a:t>Uitzondering voorbeeld: </a:t>
            </a:r>
          </a:p>
          <a:p>
            <a:pPr algn="just">
              <a:lnSpc>
                <a:spcPts val="4725"/>
              </a:lnSpc>
            </a:pPr>
            <a:r>
              <a:rPr lang="en-US" sz="3500">
                <a:solidFill>
                  <a:srgbClr val="000000"/>
                </a:solidFill>
                <a:latin typeface="Exo 2 Light"/>
              </a:rPr>
              <a:t>Een voorbeeld is iemand met een ziekte-uitkering wegens een burn-out. Die mag dan bijvoorbeeld van de dokter wel 12 uur per week werken én heeft hier een specifiek attest voor. Zo kan je via deeleconomie werken, zonder je uitkering te verliezen.</a:t>
            </a:r>
          </a:p>
          <a:p>
            <a:pPr algn="just">
              <a:lnSpc>
                <a:spcPts val="4725"/>
              </a:lnSpc>
            </a:pPr>
            <a:endParaRPr lang="en-US" sz="3500">
              <a:solidFill>
                <a:srgbClr val="000000"/>
              </a:solidFill>
              <a:latin typeface="Exo 2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56563" y="5143500"/>
            <a:ext cx="3291840" cy="4114800"/>
          </a:xfrm>
          <a:prstGeom prst="rect">
            <a:avLst/>
          </a:prstGeom>
        </p:spPr>
      </p:pic>
      <p:sp>
        <p:nvSpPr>
          <p:cNvPr id="3" name="TextBox 3"/>
          <p:cNvSpPr txBox="1"/>
          <p:nvPr/>
        </p:nvSpPr>
        <p:spPr>
          <a:xfrm>
            <a:off x="3924022" y="1133475"/>
            <a:ext cx="1062870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Opleiding persoonlijke assistent</a:t>
            </a:r>
          </a:p>
        </p:txBody>
      </p:sp>
      <p:sp>
        <p:nvSpPr>
          <p:cNvPr id="4" name="TextBox 4"/>
          <p:cNvSpPr txBox="1"/>
          <p:nvPr/>
        </p:nvSpPr>
        <p:spPr>
          <a:xfrm>
            <a:off x="1028700" y="2307175"/>
            <a:ext cx="15754945" cy="299085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Geen specifieke opleiding nodig voor persoonlijke assistent</a:t>
            </a:r>
          </a:p>
          <a:p>
            <a:pPr marL="755651" lvl="1" indent="-377825" algn="just">
              <a:lnSpc>
                <a:spcPts val="4725"/>
              </a:lnSpc>
              <a:buFont typeface="Arial"/>
              <a:buChar char="•"/>
            </a:pPr>
            <a:r>
              <a:rPr lang="en-US" sz="3500">
                <a:solidFill>
                  <a:srgbClr val="000000"/>
                </a:solidFill>
                <a:latin typeface="Exo 2 Light"/>
              </a:rPr>
              <a:t>In de praktijk meestal gekozen voor mensen die graag zorgen voor iemand met een groot hart voor anderen. </a:t>
            </a:r>
          </a:p>
          <a:p>
            <a:pPr marL="755651" lvl="1" indent="-377825" algn="just">
              <a:lnSpc>
                <a:spcPts val="4725"/>
              </a:lnSpc>
              <a:buFont typeface="Arial"/>
              <a:buChar char="•"/>
            </a:pPr>
            <a:r>
              <a:rPr lang="en-US" sz="3500">
                <a:solidFill>
                  <a:srgbClr val="000000"/>
                </a:solidFill>
                <a:latin typeface="Exo 2 Light"/>
              </a:rPr>
              <a:t>Meestal als bijverdienste, bij iemand uit de omgeving.</a:t>
            </a:r>
          </a:p>
          <a:p>
            <a:pPr algn="just">
              <a:lnSpc>
                <a:spcPts val="4725"/>
              </a:lnSpc>
            </a:pPr>
            <a:endParaRPr lang="en-US" sz="3500">
              <a:solidFill>
                <a:srgbClr val="000000"/>
              </a:solidFill>
              <a:latin typeface="Exo 2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31183" y="1133475"/>
            <a:ext cx="201438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Taken</a:t>
            </a:r>
          </a:p>
        </p:txBody>
      </p:sp>
      <p:sp>
        <p:nvSpPr>
          <p:cNvPr id="3" name="TextBox 3"/>
          <p:cNvSpPr txBox="1"/>
          <p:nvPr/>
        </p:nvSpPr>
        <p:spPr>
          <a:xfrm>
            <a:off x="1028700" y="2307175"/>
            <a:ext cx="15754945" cy="599122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Takenpakket van een persoonlijke assistent is niet gedefinieerd. PA biedt hulp en ondersteuning bij dagdagelijkse activiteiten, dus in de privésfeer. </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Voorbeelden:</a:t>
            </a:r>
          </a:p>
          <a:p>
            <a:pPr marL="755651" lvl="1" indent="-377825" algn="just">
              <a:lnSpc>
                <a:spcPts val="4725"/>
              </a:lnSpc>
              <a:buFont typeface="Arial"/>
              <a:buChar char="•"/>
            </a:pPr>
            <a:r>
              <a:rPr lang="en-US" sz="3500">
                <a:solidFill>
                  <a:srgbClr val="000000"/>
                </a:solidFill>
                <a:latin typeface="Exo 2 Light"/>
              </a:rPr>
              <a:t>Tuinonderhoud</a:t>
            </a:r>
          </a:p>
          <a:p>
            <a:pPr marL="755651" lvl="1" indent="-377825" algn="just">
              <a:lnSpc>
                <a:spcPts val="4725"/>
              </a:lnSpc>
              <a:buFont typeface="Arial"/>
              <a:buChar char="•"/>
            </a:pPr>
            <a:r>
              <a:rPr lang="en-US" sz="3500">
                <a:solidFill>
                  <a:srgbClr val="000000"/>
                </a:solidFill>
                <a:latin typeface="Exo 2 Light"/>
              </a:rPr>
              <a:t>Klusjes</a:t>
            </a:r>
          </a:p>
          <a:p>
            <a:pPr marL="755651" lvl="1" indent="-377825" algn="just">
              <a:lnSpc>
                <a:spcPts val="4725"/>
              </a:lnSpc>
              <a:buFont typeface="Arial"/>
              <a:buChar char="•"/>
            </a:pPr>
            <a:r>
              <a:rPr lang="en-US" sz="3500">
                <a:solidFill>
                  <a:srgbClr val="000000"/>
                </a:solidFill>
                <a:latin typeface="Exo 2 Light"/>
              </a:rPr>
              <a:t>Kinderoppas</a:t>
            </a:r>
          </a:p>
          <a:p>
            <a:pPr marL="755651" lvl="1" indent="-377825" algn="just">
              <a:lnSpc>
                <a:spcPts val="4725"/>
              </a:lnSpc>
              <a:buFont typeface="Arial"/>
              <a:buChar char="•"/>
            </a:pPr>
            <a:r>
              <a:rPr lang="en-US" sz="3500">
                <a:solidFill>
                  <a:srgbClr val="000000"/>
                </a:solidFill>
                <a:latin typeface="Exo 2 Light"/>
              </a:rPr>
              <a:t>Vervoer</a:t>
            </a:r>
          </a:p>
          <a:p>
            <a:pPr marL="755651" lvl="1" indent="-377825" algn="just">
              <a:lnSpc>
                <a:spcPts val="4725"/>
              </a:lnSpc>
              <a:buFont typeface="Arial"/>
              <a:buChar char="•"/>
            </a:pPr>
            <a:r>
              <a:rPr lang="en-US" sz="3500">
                <a:solidFill>
                  <a:srgbClr val="000000"/>
                </a:solidFill>
                <a:latin typeface="Exo 2 Light"/>
              </a:rPr>
              <a:t>Dagelijkse zorg voor personen met beperking</a:t>
            </a:r>
          </a:p>
          <a:p>
            <a:pPr algn="just">
              <a:lnSpc>
                <a:spcPts val="4725"/>
              </a:lnSpc>
            </a:pPr>
            <a:r>
              <a:rPr lang="en-US" sz="3500">
                <a:solidFill>
                  <a:srgbClr val="000000"/>
                </a:solidFill>
                <a:latin typeface="Exo 2 Light"/>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07175"/>
            <a:ext cx="15754945" cy="71913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Taken:</a:t>
            </a:r>
          </a:p>
          <a:p>
            <a:pPr marL="755651" lvl="1" indent="-377825" algn="just">
              <a:lnSpc>
                <a:spcPts val="4725"/>
              </a:lnSpc>
              <a:buFont typeface="Arial"/>
              <a:buChar char="•"/>
            </a:pPr>
            <a:r>
              <a:rPr lang="en-US" sz="3500">
                <a:solidFill>
                  <a:srgbClr val="000000"/>
                </a:solidFill>
                <a:latin typeface="Exo 2 Light"/>
              </a:rPr>
              <a:t>Wassen</a:t>
            </a:r>
          </a:p>
          <a:p>
            <a:pPr marL="755651" lvl="1" indent="-377825" algn="just">
              <a:lnSpc>
                <a:spcPts val="4725"/>
              </a:lnSpc>
              <a:buFont typeface="Arial"/>
              <a:buChar char="•"/>
            </a:pPr>
            <a:r>
              <a:rPr lang="en-US" sz="3500">
                <a:solidFill>
                  <a:srgbClr val="000000"/>
                </a:solidFill>
                <a:latin typeface="Exo 2 Light"/>
              </a:rPr>
              <a:t>Aankleden</a:t>
            </a:r>
          </a:p>
          <a:p>
            <a:pPr marL="755651" lvl="1" indent="-377825" algn="just">
              <a:lnSpc>
                <a:spcPts val="4725"/>
              </a:lnSpc>
              <a:buFont typeface="Arial"/>
              <a:buChar char="•"/>
            </a:pPr>
            <a:r>
              <a:rPr lang="en-US" sz="3500">
                <a:solidFill>
                  <a:srgbClr val="000000"/>
                </a:solidFill>
                <a:latin typeface="Exo 2 Light"/>
              </a:rPr>
              <a:t>Koken</a:t>
            </a:r>
          </a:p>
          <a:p>
            <a:pPr marL="755651" lvl="1" indent="-377825" algn="just">
              <a:lnSpc>
                <a:spcPts val="4725"/>
              </a:lnSpc>
              <a:buFont typeface="Arial"/>
              <a:buChar char="•"/>
            </a:pPr>
            <a:r>
              <a:rPr lang="en-US" sz="3500">
                <a:solidFill>
                  <a:srgbClr val="000000"/>
                </a:solidFill>
                <a:latin typeface="Exo 2 Light"/>
              </a:rPr>
              <a:t>Boodschappen doen</a:t>
            </a:r>
          </a:p>
          <a:p>
            <a:pPr marL="755651" lvl="1" indent="-377825" algn="just">
              <a:lnSpc>
                <a:spcPts val="4725"/>
              </a:lnSpc>
              <a:buFont typeface="Arial"/>
              <a:buChar char="•"/>
            </a:pPr>
            <a:r>
              <a:rPr lang="en-US" sz="3500">
                <a:solidFill>
                  <a:srgbClr val="000000"/>
                </a:solidFill>
                <a:latin typeface="Exo 2 Light"/>
              </a:rPr>
              <a:t>Vervoer</a:t>
            </a:r>
          </a:p>
          <a:p>
            <a:pPr marL="755651" lvl="1" indent="-377825" algn="just">
              <a:lnSpc>
                <a:spcPts val="4725"/>
              </a:lnSpc>
              <a:buFont typeface="Arial"/>
              <a:buChar char="•"/>
            </a:pPr>
            <a:r>
              <a:rPr lang="en-US" sz="3500">
                <a:solidFill>
                  <a:srgbClr val="000000"/>
                </a:solidFill>
                <a:latin typeface="Exo 2 Light"/>
              </a:rPr>
              <a:t>Spellen spelen</a:t>
            </a:r>
          </a:p>
          <a:p>
            <a:pPr marL="755651" lvl="1" indent="-377825" algn="just">
              <a:lnSpc>
                <a:spcPts val="4725"/>
              </a:lnSpc>
              <a:buFont typeface="Arial"/>
              <a:buChar char="•"/>
            </a:pPr>
            <a:r>
              <a:rPr lang="en-US" sz="3500">
                <a:solidFill>
                  <a:srgbClr val="000000"/>
                </a:solidFill>
                <a:latin typeface="Exo 2 Light"/>
              </a:rPr>
              <a:t>Praten</a:t>
            </a:r>
          </a:p>
          <a:p>
            <a:pPr marL="755651" lvl="1" indent="-377825" algn="just">
              <a:lnSpc>
                <a:spcPts val="4725"/>
              </a:lnSpc>
              <a:buFont typeface="Arial"/>
              <a:buChar char="•"/>
            </a:pPr>
            <a:r>
              <a:rPr lang="en-US" sz="3500">
                <a:solidFill>
                  <a:srgbClr val="000000"/>
                </a:solidFill>
                <a:latin typeface="Exo 2 Light"/>
              </a:rPr>
              <a:t>... </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 assistentie in niet-professionele sfeer. Voor specifieke verzorging</a:t>
            </a:r>
          </a:p>
          <a:p>
            <a:pPr algn="just">
              <a:lnSpc>
                <a:spcPts val="4725"/>
              </a:lnSpc>
            </a:pPr>
            <a:r>
              <a:rPr lang="en-US" sz="3500">
                <a:solidFill>
                  <a:srgbClr val="000000"/>
                </a:solidFill>
                <a:latin typeface="Exo 2 Light"/>
              </a:rPr>
              <a:t>          schakelt je professionals met een medische achtergrond in. </a:t>
            </a:r>
          </a:p>
        </p:txBody>
      </p:sp>
      <p:sp>
        <p:nvSpPr>
          <p:cNvPr id="3" name="TextBox 3"/>
          <p:cNvSpPr txBox="1"/>
          <p:nvPr/>
        </p:nvSpPr>
        <p:spPr>
          <a:xfrm>
            <a:off x="3867096" y="1133475"/>
            <a:ext cx="10742563"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Taken bij persoon met beperking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54213" y="1133475"/>
            <a:ext cx="3768328"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Vergoeding</a:t>
            </a:r>
          </a:p>
        </p:txBody>
      </p:sp>
      <p:sp>
        <p:nvSpPr>
          <p:cNvPr id="3" name="TextBox 3"/>
          <p:cNvSpPr txBox="1"/>
          <p:nvPr/>
        </p:nvSpPr>
        <p:spPr>
          <a:xfrm>
            <a:off x="1028700" y="2307175"/>
            <a:ext cx="15754945" cy="599122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2022: tot 6.540 euro verdienen via deeleconomie. </a:t>
            </a:r>
          </a:p>
          <a:p>
            <a:pPr algn="just">
              <a:lnSpc>
                <a:spcPts val="4725"/>
              </a:lnSpc>
            </a:pPr>
            <a:r>
              <a:rPr lang="en-US" sz="3500">
                <a:solidFill>
                  <a:srgbClr val="000000"/>
                </a:solidFill>
                <a:latin typeface="Exo 2 Light"/>
              </a:rPr>
              <a:t>          Als je meer verdient, vervalt de beperkte belasting van 10,70%. </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Je moet er rekening mee houden dat dat berekend wordt op wat uitbetaald wordt in dat jaar, ook al gaat het om prestaties van een ander jaar.</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Voorbeeld: Als </a:t>
            </a:r>
            <a:r>
              <a:rPr lang="en-US" sz="3500">
                <a:solidFill>
                  <a:srgbClr val="000000"/>
                </a:solidFill>
                <a:latin typeface="Arimo"/>
              </a:rPr>
              <a:t>je in december 2021 als assistent werkte, maar deze prestaties worden pas in 2022 doorgegeven, dan zullen die prestaties voor 2022 meetellen en dus niet voor 2021.</a:t>
            </a:r>
          </a:p>
          <a:p>
            <a:pPr algn="just">
              <a:lnSpc>
                <a:spcPts val="4725"/>
              </a:lnSpc>
            </a:pPr>
            <a:endParaRPr lang="en-US" sz="3500">
              <a:solidFill>
                <a:srgbClr val="000000"/>
              </a:solidFill>
              <a:latin typeface="Arimo"/>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070068"/>
            <a:ext cx="901815" cy="3787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09847" y="4908847"/>
            <a:ext cx="4349453" cy="4349453"/>
          </a:xfrm>
          <a:prstGeom prst="rect">
            <a:avLst/>
          </a:prstGeom>
        </p:spPr>
      </p:pic>
      <p:sp>
        <p:nvSpPr>
          <p:cNvPr id="3" name="TextBox 3"/>
          <p:cNvSpPr txBox="1"/>
          <p:nvPr/>
        </p:nvSpPr>
        <p:spPr>
          <a:xfrm>
            <a:off x="7184474" y="1133475"/>
            <a:ext cx="410780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Fiscale fiche</a:t>
            </a:r>
          </a:p>
        </p:txBody>
      </p:sp>
      <p:sp>
        <p:nvSpPr>
          <p:cNvPr id="4" name="TextBox 4"/>
          <p:cNvSpPr txBox="1"/>
          <p:nvPr/>
        </p:nvSpPr>
        <p:spPr>
          <a:xfrm>
            <a:off x="1028700" y="2307175"/>
            <a:ext cx="15754945" cy="23907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Fiscale fiche 281.29 ‘inkomsten uit de deeleconomie’. </a:t>
            </a:r>
          </a:p>
          <a:p>
            <a:pPr algn="just">
              <a:lnSpc>
                <a:spcPts val="4725"/>
              </a:lnSpc>
            </a:pPr>
            <a:r>
              <a:rPr lang="en-US" sz="3500">
                <a:solidFill>
                  <a:srgbClr val="000000"/>
                </a:solidFill>
                <a:latin typeface="Exo 2 Light"/>
              </a:rPr>
              <a:t>Vanaf 2022 invullen op de  belastingbrief, ongeacht overschrijding of niet.</a:t>
            </a:r>
          </a:p>
          <a:p>
            <a:pPr algn="just">
              <a:lnSpc>
                <a:spcPts val="4725"/>
              </a:lnSpc>
            </a:pPr>
            <a:endParaRPr lang="en-US" sz="3500">
              <a:solidFill>
                <a:srgbClr val="000000"/>
              </a:solidFill>
              <a:latin typeface="Exo 2 Light"/>
            </a:endParaRPr>
          </a:p>
          <a:p>
            <a:pPr algn="just">
              <a:lnSpc>
                <a:spcPts val="4725"/>
              </a:lnSpc>
            </a:pPr>
            <a:endParaRPr lang="en-US" sz="3500">
              <a:solidFill>
                <a:srgbClr val="000000"/>
              </a:solidFill>
              <a:latin typeface="Exo 2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84474" y="1133475"/>
            <a:ext cx="410780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Fiscale fiche</a:t>
            </a:r>
          </a:p>
        </p:txBody>
      </p:sp>
      <p:sp>
        <p:nvSpPr>
          <p:cNvPr id="3" name="TextBox 3"/>
          <p:cNvSpPr txBox="1"/>
          <p:nvPr/>
        </p:nvSpPr>
        <p:spPr>
          <a:xfrm>
            <a:off x="1028700" y="2307175"/>
            <a:ext cx="15754945" cy="71913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Verdiend bedrag &lt; 6.540 euro?</a:t>
            </a:r>
          </a:p>
          <a:p>
            <a:pPr marL="755651" lvl="1" indent="-377825" algn="just">
              <a:lnSpc>
                <a:spcPts val="4725"/>
              </a:lnSpc>
              <a:buFont typeface="Arial"/>
              <a:buChar char="•"/>
            </a:pPr>
            <a:r>
              <a:rPr lang="en-US" sz="3500">
                <a:solidFill>
                  <a:srgbClr val="000000"/>
                </a:solidFill>
                <a:latin typeface="Exo 2 Light"/>
              </a:rPr>
              <a:t>Bedrag in vak 6 aangeven tegenover de code 1460 (of 2460)</a:t>
            </a:r>
          </a:p>
          <a:p>
            <a:pPr marL="755651" lvl="1" indent="-377825" algn="just">
              <a:lnSpc>
                <a:spcPts val="4725"/>
              </a:lnSpc>
              <a:buFont typeface="Arial"/>
              <a:buChar char="•"/>
            </a:pPr>
            <a:r>
              <a:rPr lang="en-US" sz="3500">
                <a:solidFill>
                  <a:srgbClr val="000000"/>
                </a:solidFill>
                <a:latin typeface="Exo 2 Light"/>
              </a:rPr>
              <a:t>Bedrag in vak 7 aangeven tegenover de code 1461 (of 2461)</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Verdiend bedrag &gt; 6.540 euro?</a:t>
            </a:r>
          </a:p>
          <a:p>
            <a:pPr algn="just">
              <a:lnSpc>
                <a:spcPts val="4725"/>
              </a:lnSpc>
            </a:pPr>
            <a:r>
              <a:rPr lang="en-US" sz="3500">
                <a:solidFill>
                  <a:srgbClr val="000000"/>
                </a:solidFill>
                <a:latin typeface="Exo 2 Light"/>
              </a:rPr>
              <a:t>Bedrag in vak 6 aangeven, naargelang het geval, hetzij als bezoldigingen, hetzij als winst of baten, evenals de bedrijfsvoorheffing vermeld in vak 7. </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 Inkomsten zijn geen beroepsinkomsten: vermeld in vak 6 tegenover de code 1460 (of 2460) en het bedrag in vak 7 tegenover de code 1461 (of 2461).</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Je moet de fiche bewaren, niet bij de aangifte voegen.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918443" y="6805450"/>
            <a:ext cx="3066255" cy="659245"/>
          </a:xfrm>
          <a:prstGeom prst="rect">
            <a:avLst/>
          </a:prstGeom>
        </p:spPr>
      </p:pic>
      <p:pic>
        <p:nvPicPr>
          <p:cNvPr id="3" name="Picture 3"/>
          <p:cNvPicPr>
            <a:picLocks noChangeAspect="1"/>
          </p:cNvPicPr>
          <p:nvPr/>
        </p:nvPicPr>
        <p:blipFill>
          <a:blip r:embed="rId3"/>
          <a:srcRect/>
          <a:stretch>
            <a:fillRect/>
          </a:stretch>
        </p:blipFill>
        <p:spPr>
          <a:xfrm>
            <a:off x="7006084" y="4866559"/>
            <a:ext cx="4275832" cy="1938891"/>
          </a:xfrm>
          <a:prstGeom prst="rect">
            <a:avLst/>
          </a:prstGeom>
        </p:spPr>
      </p:pic>
      <p:pic>
        <p:nvPicPr>
          <p:cNvPr id="4" name="Picture 4"/>
          <p:cNvPicPr>
            <a:picLocks noChangeAspect="1"/>
          </p:cNvPicPr>
          <p:nvPr/>
        </p:nvPicPr>
        <p:blipFill>
          <a:blip r:embed="rId4"/>
          <a:srcRect/>
          <a:stretch>
            <a:fillRect/>
          </a:stretch>
        </p:blipFill>
        <p:spPr>
          <a:xfrm>
            <a:off x="11665992" y="7360465"/>
            <a:ext cx="4870551" cy="1631886"/>
          </a:xfrm>
          <a:prstGeom prst="rect">
            <a:avLst/>
          </a:prstGeom>
        </p:spPr>
      </p:pic>
      <p:sp>
        <p:nvSpPr>
          <p:cNvPr id="5" name="TextBox 5"/>
          <p:cNvSpPr txBox="1"/>
          <p:nvPr/>
        </p:nvSpPr>
        <p:spPr>
          <a:xfrm>
            <a:off x="6985789" y="1133475"/>
            <a:ext cx="450517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Administratie</a:t>
            </a:r>
          </a:p>
        </p:txBody>
      </p:sp>
      <p:sp>
        <p:nvSpPr>
          <p:cNvPr id="6" name="TextBox 6"/>
          <p:cNvSpPr txBox="1"/>
          <p:nvPr/>
        </p:nvSpPr>
        <p:spPr>
          <a:xfrm>
            <a:off x="1028700" y="2307175"/>
            <a:ext cx="15754945" cy="23907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Platformen in deeleconomie</a:t>
            </a:r>
          </a:p>
          <a:p>
            <a:pPr marL="755651" lvl="1" indent="-377825" algn="just">
              <a:lnSpc>
                <a:spcPts val="4725"/>
              </a:lnSpc>
              <a:buFont typeface="Arial"/>
              <a:buChar char="•"/>
            </a:pPr>
            <a:r>
              <a:rPr lang="en-US" sz="3500" u="sng">
                <a:solidFill>
                  <a:srgbClr val="000000"/>
                </a:solidFill>
                <a:latin typeface="Arimo"/>
              </a:rPr>
              <a:t>Trixxo Exxtra</a:t>
            </a:r>
          </a:p>
          <a:p>
            <a:pPr marL="755651" lvl="1" indent="-377825" algn="just">
              <a:lnSpc>
                <a:spcPts val="4725"/>
              </a:lnSpc>
              <a:buFont typeface="Arial"/>
              <a:buChar char="•"/>
            </a:pPr>
            <a:r>
              <a:rPr lang="en-US" sz="3500" u="sng">
                <a:solidFill>
                  <a:srgbClr val="000000"/>
                </a:solidFill>
                <a:latin typeface="Arimo"/>
              </a:rPr>
              <a:t>Helpper</a:t>
            </a:r>
          </a:p>
          <a:p>
            <a:pPr marL="755651" lvl="1" indent="-377825" algn="just">
              <a:lnSpc>
                <a:spcPts val="4725"/>
              </a:lnSpc>
              <a:buFont typeface="Arial"/>
              <a:buChar char="•"/>
            </a:pPr>
            <a:r>
              <a:rPr lang="en-US" sz="3500" u="sng">
                <a:solidFill>
                  <a:srgbClr val="000000"/>
                </a:solidFill>
                <a:latin typeface="Arimo"/>
              </a:rPr>
              <a:t>RingTwice</a:t>
            </a:r>
            <a:r>
              <a:rPr lang="en-US" sz="3500">
                <a:solidFill>
                  <a:srgbClr val="000000"/>
                </a:solidFill>
                <a:latin typeface="Arimo"/>
              </a:rPr>
              <a:t> (Listminut)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85789" y="1133475"/>
            <a:ext cx="450517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Administratie</a:t>
            </a:r>
          </a:p>
        </p:txBody>
      </p:sp>
      <p:sp>
        <p:nvSpPr>
          <p:cNvPr id="3" name="TextBox 3"/>
          <p:cNvSpPr txBox="1"/>
          <p:nvPr/>
        </p:nvSpPr>
        <p:spPr>
          <a:xfrm>
            <a:off x="1028700" y="2307175"/>
            <a:ext cx="15754945" cy="5391150"/>
          </a:xfrm>
          <a:prstGeom prst="rect">
            <a:avLst/>
          </a:prstGeom>
        </p:spPr>
        <p:txBody>
          <a:bodyPr lIns="0" tIns="0" rIns="0" bIns="0" rtlCol="0" anchor="t">
            <a:spAutoFit/>
          </a:bodyPr>
          <a:lstStyle/>
          <a:p>
            <a:pPr marL="755651" lvl="1" indent="-377825" algn="just">
              <a:lnSpc>
                <a:spcPts val="4725"/>
              </a:lnSpc>
              <a:buFont typeface="Arial"/>
              <a:buChar char="•"/>
            </a:pPr>
            <a:r>
              <a:rPr lang="en-US" sz="3500">
                <a:solidFill>
                  <a:srgbClr val="000000"/>
                </a:solidFill>
                <a:latin typeface="Exo 2 Light"/>
              </a:rPr>
              <a:t>Ontvangen ondertekende overeenkomst registreren op </a:t>
            </a:r>
            <a:r>
              <a:rPr lang="en-US" sz="3500" u="sng">
                <a:solidFill>
                  <a:srgbClr val="000000"/>
                </a:solidFill>
                <a:latin typeface="Exo 2 Light"/>
              </a:rPr>
              <a:t>mijnvaph.be</a:t>
            </a:r>
            <a:r>
              <a:rPr lang="en-US" sz="3500">
                <a:solidFill>
                  <a:srgbClr val="000000"/>
                </a:solidFill>
                <a:latin typeface="Exo 2 Light"/>
              </a:rPr>
              <a:t> als ‘een cash overeenkomst met een natuurlijk of rechtspersoon’</a:t>
            </a:r>
          </a:p>
          <a:p>
            <a:pPr marL="755651" lvl="1" indent="-377825" algn="just">
              <a:lnSpc>
                <a:spcPts val="4725"/>
              </a:lnSpc>
              <a:buFont typeface="Arial"/>
              <a:buChar char="•"/>
            </a:pPr>
            <a:r>
              <a:rPr lang="en-US" sz="3500">
                <a:solidFill>
                  <a:srgbClr val="000000"/>
                </a:solidFill>
                <a:latin typeface="Exo 2 Light"/>
              </a:rPr>
              <a:t>Assistent(en) registreren</a:t>
            </a:r>
          </a:p>
          <a:p>
            <a:pPr marL="755651" lvl="1" indent="-377825" algn="just">
              <a:lnSpc>
                <a:spcPts val="4725"/>
              </a:lnSpc>
              <a:buFont typeface="Arial"/>
              <a:buChar char="•"/>
            </a:pPr>
            <a:r>
              <a:rPr lang="en-US" sz="3500">
                <a:solidFill>
                  <a:srgbClr val="000000"/>
                </a:solidFill>
                <a:latin typeface="Exo 2 Light"/>
              </a:rPr>
              <a:t>Taken omschrijven</a:t>
            </a:r>
          </a:p>
          <a:p>
            <a:pPr marL="755651" lvl="1" indent="-377825" algn="just">
              <a:lnSpc>
                <a:spcPts val="4725"/>
              </a:lnSpc>
              <a:buFont typeface="Arial"/>
              <a:buChar char="•"/>
            </a:pPr>
            <a:r>
              <a:rPr lang="en-US" sz="3500">
                <a:solidFill>
                  <a:srgbClr val="000000"/>
                </a:solidFill>
                <a:latin typeface="Exo 2 Light"/>
              </a:rPr>
              <a:t> U</a:t>
            </a:r>
            <a:r>
              <a:rPr lang="en-US" sz="3500">
                <a:solidFill>
                  <a:srgbClr val="000000"/>
                </a:solidFill>
                <a:latin typeface="Arimo"/>
              </a:rPr>
              <a:t>urtarief bepalen</a:t>
            </a:r>
          </a:p>
          <a:p>
            <a:pPr marL="755651" lvl="1" indent="-377825" algn="just">
              <a:lnSpc>
                <a:spcPts val="4725"/>
              </a:lnSpc>
              <a:buFont typeface="Arial"/>
              <a:buChar char="•"/>
            </a:pPr>
            <a:r>
              <a:rPr lang="en-US" sz="3500">
                <a:solidFill>
                  <a:srgbClr val="000000"/>
                </a:solidFill>
                <a:latin typeface="Exo 2 Light"/>
              </a:rPr>
              <a:t> Schatting </a:t>
            </a:r>
            <a:r>
              <a:rPr lang="en-US" sz="3500">
                <a:solidFill>
                  <a:srgbClr val="000000"/>
                </a:solidFill>
                <a:latin typeface="Arimo"/>
              </a:rPr>
              <a:t>te presteren uren maken</a:t>
            </a:r>
          </a:p>
          <a:p>
            <a:pPr algn="just">
              <a:lnSpc>
                <a:spcPts val="4725"/>
              </a:lnSpc>
            </a:pPr>
            <a:endParaRPr lang="en-US" sz="3500">
              <a:solidFill>
                <a:srgbClr val="000000"/>
              </a:solidFill>
              <a:latin typeface="Arimo"/>
            </a:endParaRPr>
          </a:p>
          <a:p>
            <a:pPr algn="just">
              <a:lnSpc>
                <a:spcPts val="4725"/>
              </a:lnSpc>
            </a:pPr>
            <a:r>
              <a:rPr lang="en-US" sz="3500">
                <a:solidFill>
                  <a:srgbClr val="000000"/>
                </a:solidFill>
                <a:latin typeface="Exo 2 Light"/>
              </a:rPr>
              <a:t>Nog geen assistent? Plaats dan een vacature voor d</a:t>
            </a:r>
            <a:r>
              <a:rPr lang="en-US" sz="3500">
                <a:solidFill>
                  <a:srgbClr val="000000"/>
                </a:solidFill>
                <a:latin typeface="Arimo"/>
              </a:rPr>
              <a:t>e juiste hulp. Taken en prijs worden afgesproken (offerte) en de samenwerking kan van start gaan.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233130" y="3978078"/>
            <a:ext cx="4026170" cy="5280222"/>
          </a:xfrm>
          <a:prstGeom prst="rect">
            <a:avLst/>
          </a:prstGeom>
        </p:spPr>
      </p:pic>
      <p:sp>
        <p:nvSpPr>
          <p:cNvPr id="3" name="TextBox 3"/>
          <p:cNvSpPr txBox="1"/>
          <p:nvPr/>
        </p:nvSpPr>
        <p:spPr>
          <a:xfrm>
            <a:off x="5124827" y="1133475"/>
            <a:ext cx="8227100"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is vrijwilligerswerk?</a:t>
            </a:r>
          </a:p>
        </p:txBody>
      </p:sp>
      <p:sp>
        <p:nvSpPr>
          <p:cNvPr id="4" name="TextBox 4"/>
          <p:cNvSpPr txBox="1"/>
          <p:nvPr/>
        </p:nvSpPr>
        <p:spPr>
          <a:xfrm>
            <a:off x="1028700" y="2466216"/>
            <a:ext cx="15754945" cy="1790700"/>
          </a:xfrm>
          <a:prstGeom prst="rect">
            <a:avLst/>
          </a:prstGeom>
        </p:spPr>
        <p:txBody>
          <a:bodyPr lIns="0" tIns="0" rIns="0" bIns="0" rtlCol="0" anchor="t">
            <a:spAutoFit/>
          </a:bodyPr>
          <a:lstStyle/>
          <a:p>
            <a:pPr marL="755651" lvl="1" indent="-377825">
              <a:lnSpc>
                <a:spcPts val="4725"/>
              </a:lnSpc>
              <a:buFont typeface="Arial"/>
              <a:buChar char="•"/>
            </a:pPr>
            <a:r>
              <a:rPr lang="en-US" sz="3500">
                <a:solidFill>
                  <a:srgbClr val="000000"/>
                </a:solidFill>
                <a:latin typeface="Exo 2 Light"/>
              </a:rPr>
              <a:t> Voor organisatie zonder winstoogmerk</a:t>
            </a:r>
          </a:p>
          <a:p>
            <a:pPr marL="755651" lvl="1" indent="-377825">
              <a:lnSpc>
                <a:spcPts val="4725"/>
              </a:lnSpc>
              <a:buFont typeface="Arial"/>
              <a:buChar char="•"/>
            </a:pPr>
            <a:r>
              <a:rPr lang="en-US" sz="3500">
                <a:solidFill>
                  <a:srgbClr val="000000"/>
                </a:solidFill>
                <a:latin typeface="Exo 2 Light"/>
              </a:rPr>
              <a:t> Onbetaald</a:t>
            </a:r>
          </a:p>
          <a:p>
            <a:pPr marL="755651" lvl="1" indent="-377825">
              <a:lnSpc>
                <a:spcPts val="4725"/>
              </a:lnSpc>
              <a:buFont typeface="Arial"/>
              <a:buChar char="•"/>
            </a:pPr>
            <a:r>
              <a:rPr lang="en-US" sz="3500">
                <a:solidFill>
                  <a:srgbClr val="000000"/>
                </a:solidFill>
                <a:latin typeface="Exo 2 Light"/>
              </a:rPr>
              <a:t> Vrijwillig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85789" y="1133475"/>
            <a:ext cx="4505176"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Administratie</a:t>
            </a:r>
          </a:p>
        </p:txBody>
      </p:sp>
      <p:sp>
        <p:nvSpPr>
          <p:cNvPr id="3" name="TextBox 3"/>
          <p:cNvSpPr txBox="1"/>
          <p:nvPr/>
        </p:nvSpPr>
        <p:spPr>
          <a:xfrm>
            <a:off x="1028700" y="2307175"/>
            <a:ext cx="15754945" cy="53911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Maandelijks of tweewekelijks online aantal gepresteerde uren en uurtarief doorgeven voor elke assistent. </a:t>
            </a:r>
          </a:p>
          <a:p>
            <a:pPr algn="just">
              <a:lnSpc>
                <a:spcPts val="4725"/>
              </a:lnSpc>
            </a:pPr>
            <a:r>
              <a:rPr lang="en-US" sz="3500">
                <a:solidFill>
                  <a:srgbClr val="000000"/>
                </a:solidFill>
                <a:latin typeface="Exo 2 Light"/>
              </a:rPr>
              <a:t>          ! Jij en/of je assistent kunnen werken met pc of app.</a:t>
            </a:r>
          </a:p>
          <a:p>
            <a:pPr algn="just">
              <a:lnSpc>
                <a:spcPts val="4725"/>
              </a:lnSpc>
            </a:pPr>
            <a:endParaRPr lang="en-US" sz="3500">
              <a:solidFill>
                <a:srgbClr val="000000"/>
              </a:solidFill>
              <a:latin typeface="Exo 2 Light"/>
            </a:endParaRPr>
          </a:p>
          <a:p>
            <a:pPr algn="just">
              <a:lnSpc>
                <a:spcPts val="4725"/>
              </a:lnSpc>
            </a:pPr>
            <a:r>
              <a:rPr lang="en-US" sz="3500">
                <a:solidFill>
                  <a:srgbClr val="000000"/>
                </a:solidFill>
                <a:latin typeface="Exo 2 Light"/>
              </a:rPr>
              <a:t>Daarna krijg je </a:t>
            </a:r>
            <a:r>
              <a:rPr lang="en-US" sz="3500">
                <a:solidFill>
                  <a:srgbClr val="000000"/>
                </a:solidFill>
                <a:latin typeface="Arimo"/>
              </a:rPr>
              <a:t>een factuur die je als BH betaalt met je TVV van het PVB, het platform betaalt de assistent uit. De BH registreert de kostprijs op zijn overeenkomst in ‘mijnvaph’ en het VAPH betaalt het bedrag van de factuur terug. </a:t>
            </a:r>
          </a:p>
          <a:p>
            <a:pPr algn="just">
              <a:lnSpc>
                <a:spcPts val="4725"/>
              </a:lnSpc>
            </a:pPr>
            <a:endParaRPr lang="en-US" sz="3500">
              <a:solidFill>
                <a:srgbClr val="000000"/>
              </a:solidFill>
              <a:latin typeface="Arim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49773" y="1133475"/>
            <a:ext cx="4577209"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Wat kost het?</a:t>
            </a:r>
          </a:p>
        </p:txBody>
      </p:sp>
      <p:sp>
        <p:nvSpPr>
          <p:cNvPr id="3" name="TextBox 3"/>
          <p:cNvSpPr txBox="1"/>
          <p:nvPr/>
        </p:nvSpPr>
        <p:spPr>
          <a:xfrm>
            <a:off x="1028700" y="2307175"/>
            <a:ext cx="15754945" cy="71913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Hangt af van het platform</a:t>
            </a:r>
          </a:p>
          <a:p>
            <a:pPr marL="755651" lvl="1" indent="-377825" algn="just">
              <a:lnSpc>
                <a:spcPts val="4725"/>
              </a:lnSpc>
              <a:buFont typeface="Arial"/>
              <a:buChar char="•"/>
            </a:pPr>
            <a:r>
              <a:rPr lang="en-US" sz="3500">
                <a:solidFill>
                  <a:srgbClr val="000000"/>
                </a:solidFill>
                <a:latin typeface="Arimo"/>
              </a:rPr>
              <a:t>12% servicekost bij Trixxo Exxtra (geen beperking op max. uurtarief)</a:t>
            </a:r>
          </a:p>
          <a:p>
            <a:pPr marL="755651" lvl="1" indent="-377825" algn="just">
              <a:lnSpc>
                <a:spcPts val="4725"/>
              </a:lnSpc>
              <a:buFont typeface="Arial"/>
              <a:buChar char="•"/>
            </a:pPr>
            <a:r>
              <a:rPr lang="en-US" sz="3500">
                <a:solidFill>
                  <a:srgbClr val="000000"/>
                </a:solidFill>
                <a:latin typeface="Arimo"/>
              </a:rPr>
              <a:t>2€/uur bij Helpper (uurtarief 7€ - 15€)</a:t>
            </a:r>
          </a:p>
          <a:p>
            <a:pPr marL="755651" lvl="1" indent="-377825" algn="just">
              <a:lnSpc>
                <a:spcPts val="4725"/>
              </a:lnSpc>
              <a:buFont typeface="Arial"/>
              <a:buChar char="•"/>
            </a:pPr>
            <a:r>
              <a:rPr lang="en-US" sz="3500">
                <a:solidFill>
                  <a:srgbClr val="000000"/>
                </a:solidFill>
                <a:latin typeface="Arimo"/>
              </a:rPr>
              <a:t>3 tarieven bij RingTwice (afh. van ervaringsniveau 3 à 5% servicekost):</a:t>
            </a:r>
          </a:p>
          <a:p>
            <a:pPr marL="1511301" lvl="2" indent="-503767" algn="just">
              <a:lnSpc>
                <a:spcPts val="4725"/>
              </a:lnSpc>
              <a:buFont typeface="Arial"/>
              <a:buChar char="⚬"/>
            </a:pPr>
            <a:r>
              <a:rPr lang="en-US" sz="3500">
                <a:solidFill>
                  <a:srgbClr val="000000"/>
                </a:solidFill>
                <a:latin typeface="Exo 2 Light"/>
              </a:rPr>
              <a:t>maandelijks: </a:t>
            </a:r>
            <a:r>
              <a:rPr lang="en-US" sz="3500">
                <a:solidFill>
                  <a:srgbClr val="000000"/>
                </a:solidFill>
                <a:latin typeface="Arimo"/>
              </a:rPr>
              <a:t>14,99€/maand</a:t>
            </a:r>
          </a:p>
          <a:p>
            <a:pPr marL="1511301" lvl="2" indent="-503767" algn="just">
              <a:lnSpc>
                <a:spcPts val="4725"/>
              </a:lnSpc>
              <a:buFont typeface="Arial"/>
              <a:buChar char="⚬"/>
            </a:pPr>
            <a:r>
              <a:rPr lang="en-US" sz="3500">
                <a:solidFill>
                  <a:srgbClr val="000000"/>
                </a:solidFill>
                <a:latin typeface="Exo 2 Light"/>
              </a:rPr>
              <a:t>driemaandelijks: 1</a:t>
            </a:r>
            <a:r>
              <a:rPr lang="en-US" sz="3500">
                <a:solidFill>
                  <a:srgbClr val="000000"/>
                </a:solidFill>
                <a:latin typeface="Arimo"/>
              </a:rPr>
              <a:t>1,99€/maand</a:t>
            </a:r>
          </a:p>
          <a:p>
            <a:pPr marL="1511301" lvl="2" indent="-503767" algn="just">
              <a:lnSpc>
                <a:spcPts val="4725"/>
              </a:lnSpc>
              <a:buFont typeface="Arial"/>
              <a:buChar char="⚬"/>
            </a:pPr>
            <a:r>
              <a:rPr lang="en-US" sz="3500">
                <a:solidFill>
                  <a:srgbClr val="000000"/>
                </a:solidFill>
                <a:latin typeface="Arimo"/>
              </a:rPr>
              <a:t>jaarlijks: 7,49€/maand </a:t>
            </a:r>
          </a:p>
          <a:p>
            <a:pPr algn="just">
              <a:lnSpc>
                <a:spcPts val="4725"/>
              </a:lnSpc>
            </a:pPr>
            <a:r>
              <a:rPr lang="en-US" sz="3500">
                <a:solidFill>
                  <a:srgbClr val="000000"/>
                </a:solidFill>
                <a:latin typeface="Exo 2 Light"/>
              </a:rPr>
              <a:t>    </a:t>
            </a:r>
            <a:r>
              <a:rPr lang="en-US" sz="3500">
                <a:solidFill>
                  <a:srgbClr val="000000"/>
                </a:solidFill>
                <a:latin typeface="Arimo"/>
              </a:rPr>
              <a:t>+ steeds 10,7%</a:t>
            </a:r>
          </a:p>
          <a:p>
            <a:pPr algn="just">
              <a:lnSpc>
                <a:spcPts val="4725"/>
              </a:lnSpc>
            </a:pPr>
            <a:endParaRPr lang="en-US" sz="3500">
              <a:solidFill>
                <a:srgbClr val="000000"/>
              </a:solidFill>
              <a:latin typeface="Arimo"/>
            </a:endParaRPr>
          </a:p>
          <a:p>
            <a:pPr algn="just">
              <a:lnSpc>
                <a:spcPts val="4725"/>
              </a:lnSpc>
            </a:pPr>
            <a:r>
              <a:rPr lang="en-US" sz="3500">
                <a:solidFill>
                  <a:srgbClr val="000000"/>
                </a:solidFill>
                <a:latin typeface="Arimo"/>
              </a:rPr>
              <a:t>Naast prijs ook verschillen op bereikbaarheid en klantvriendelijkheid van de platformen.</a:t>
            </a:r>
          </a:p>
          <a:p>
            <a:pPr algn="just">
              <a:lnSpc>
                <a:spcPts val="4725"/>
              </a:lnSpc>
            </a:pPr>
            <a:endParaRPr lang="en-US" sz="3500">
              <a:solidFill>
                <a:srgbClr val="000000"/>
              </a:solidFill>
              <a:latin typeface="Arim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06463"/>
            <a:ext cx="16230600" cy="4791075"/>
          </a:xfrm>
          <a:prstGeom prst="rect">
            <a:avLst/>
          </a:prstGeom>
        </p:spPr>
        <p:txBody>
          <a:bodyPr lIns="0" tIns="0" rIns="0" bIns="0" rtlCol="0" anchor="t">
            <a:spAutoFit/>
          </a:bodyPr>
          <a:lstStyle/>
          <a:p>
            <a:pPr>
              <a:lnSpc>
                <a:spcPts val="4725"/>
              </a:lnSpc>
            </a:pPr>
            <a:r>
              <a:rPr lang="en-US" sz="3500">
                <a:solidFill>
                  <a:srgbClr val="000000"/>
                </a:solidFill>
                <a:latin typeface="Exo 2 Light"/>
              </a:rPr>
              <a:t>Zoom vzw, Zorg en Ondersteuning Op Maat</a:t>
            </a:r>
          </a:p>
          <a:p>
            <a:pPr>
              <a:lnSpc>
                <a:spcPts val="4725"/>
              </a:lnSpc>
            </a:pPr>
            <a:r>
              <a:rPr lang="en-US" sz="3500">
                <a:solidFill>
                  <a:srgbClr val="000000"/>
                </a:solidFill>
                <a:latin typeface="Exo 2 Light"/>
              </a:rPr>
              <a:t>Adres: Vooruitgangstraat 323, 1030 Schaarbeek</a:t>
            </a:r>
          </a:p>
          <a:p>
            <a:pPr>
              <a:lnSpc>
                <a:spcPts val="4725"/>
              </a:lnSpc>
            </a:pPr>
            <a:r>
              <a:rPr lang="en-US" sz="3500">
                <a:solidFill>
                  <a:srgbClr val="000000"/>
                </a:solidFill>
                <a:latin typeface="Exo 2 Light"/>
              </a:rPr>
              <a:t>Telefoonnummer: 0486 406 606 ?</a:t>
            </a:r>
          </a:p>
          <a:p>
            <a:pPr>
              <a:lnSpc>
                <a:spcPts val="4725"/>
              </a:lnSpc>
            </a:pPr>
            <a:r>
              <a:rPr lang="en-US" sz="3500">
                <a:solidFill>
                  <a:srgbClr val="000000"/>
                </a:solidFill>
                <a:latin typeface="Exo 2 Light"/>
              </a:rPr>
              <a:t>E-mailadres: info@zoomvzw.be</a:t>
            </a:r>
          </a:p>
          <a:p>
            <a:pPr>
              <a:lnSpc>
                <a:spcPts val="4725"/>
              </a:lnSpc>
            </a:pPr>
            <a:r>
              <a:rPr lang="en-US" sz="3500">
                <a:solidFill>
                  <a:srgbClr val="000000"/>
                </a:solidFill>
                <a:latin typeface="Exo 2 Light"/>
              </a:rPr>
              <a:t>Elke regio heeft eigen coach en contactgegevens</a:t>
            </a:r>
          </a:p>
          <a:p>
            <a:pPr>
              <a:lnSpc>
                <a:spcPts val="4725"/>
              </a:lnSpc>
            </a:pPr>
            <a:endParaRPr lang="en-US" sz="3500">
              <a:solidFill>
                <a:srgbClr val="000000"/>
              </a:solidFill>
              <a:latin typeface="Exo 2 Light"/>
            </a:endParaRPr>
          </a:p>
          <a:p>
            <a:pPr>
              <a:lnSpc>
                <a:spcPts val="4725"/>
              </a:lnSpc>
            </a:pPr>
            <a:r>
              <a:rPr lang="en-US" sz="3500">
                <a:solidFill>
                  <a:srgbClr val="000000"/>
                </a:solidFill>
                <a:latin typeface="Exo 2 Light"/>
              </a:rPr>
              <a:t>Website: www.zoomvzw.be</a:t>
            </a:r>
          </a:p>
          <a:p>
            <a:pPr>
              <a:lnSpc>
                <a:spcPts val="4725"/>
              </a:lnSpc>
            </a:pPr>
            <a:r>
              <a:rPr lang="en-US" sz="3500">
                <a:solidFill>
                  <a:srgbClr val="000000"/>
                </a:solidFill>
                <a:latin typeface="Exo 2 Light"/>
              </a:rPr>
              <a:t>Facebook: Zoom vzw</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51903" y="4703587"/>
            <a:ext cx="4114800" cy="4114800"/>
          </a:xfrm>
          <a:prstGeom prst="rect">
            <a:avLst/>
          </a:prstGeom>
        </p:spPr>
      </p:pic>
      <p:sp>
        <p:nvSpPr>
          <p:cNvPr id="4" name="TextBox 4"/>
          <p:cNvSpPr txBox="1"/>
          <p:nvPr/>
        </p:nvSpPr>
        <p:spPr>
          <a:xfrm>
            <a:off x="6036097" y="1133475"/>
            <a:ext cx="6215807"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Contact ZOOM vzw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05495" y="1133475"/>
            <a:ext cx="7065764"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Wie mag vrijwilligen?</a:t>
            </a:r>
          </a:p>
        </p:txBody>
      </p:sp>
      <p:sp>
        <p:nvSpPr>
          <p:cNvPr id="3" name="TextBox 3"/>
          <p:cNvSpPr txBox="1"/>
          <p:nvPr/>
        </p:nvSpPr>
        <p:spPr>
          <a:xfrm>
            <a:off x="1028700" y="2307175"/>
            <a:ext cx="15754945" cy="419100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Iedereen...</a:t>
            </a:r>
          </a:p>
          <a:p>
            <a:pPr marL="755651" lvl="1" indent="-377825" algn="just">
              <a:lnSpc>
                <a:spcPts val="4725"/>
              </a:lnSpc>
              <a:buFont typeface="Arial"/>
              <a:buChar char="•"/>
            </a:pPr>
            <a:r>
              <a:rPr lang="en-US" sz="3500">
                <a:solidFill>
                  <a:srgbClr val="000000"/>
                </a:solidFill>
                <a:latin typeface="Exo 2 Light"/>
              </a:rPr>
              <a:t>Vanaf 15 jaar met twee eerste jaren van secundair onderwijs achter de rug</a:t>
            </a:r>
          </a:p>
          <a:p>
            <a:pPr marL="755651" lvl="1" indent="-377825" algn="just">
              <a:lnSpc>
                <a:spcPts val="4725"/>
              </a:lnSpc>
              <a:buFont typeface="Arial"/>
              <a:buChar char="•"/>
            </a:pPr>
            <a:r>
              <a:rPr lang="en-US" sz="3500">
                <a:solidFill>
                  <a:srgbClr val="000000"/>
                </a:solidFill>
                <a:latin typeface="Exo 2 Light"/>
              </a:rPr>
              <a:t>Vanaf 16 jaar</a:t>
            </a:r>
          </a:p>
          <a:p>
            <a:pPr marL="755651" lvl="1" indent="-377825" algn="just">
              <a:lnSpc>
                <a:spcPts val="4725"/>
              </a:lnSpc>
              <a:buFont typeface="Arial"/>
              <a:buChar char="•"/>
            </a:pPr>
            <a:r>
              <a:rPr lang="en-US" sz="3500">
                <a:solidFill>
                  <a:srgbClr val="000000"/>
                </a:solidFill>
                <a:latin typeface="Exo 2 Light"/>
              </a:rPr>
              <a:t>Uit EU, mensen met een geldige verblijfsvergunning en bepaalde mensen zonder wettig verblijf (mensen zonder wettig verblijf in collectieve opvang moeten goedkeuring vragen aan verantwoordelijke opvangcentrum)</a:t>
            </a:r>
          </a:p>
          <a:p>
            <a:pPr>
              <a:lnSpc>
                <a:spcPts val="4725"/>
              </a:lnSpc>
            </a:pPr>
            <a:endParaRPr lang="en-US" sz="3500">
              <a:solidFill>
                <a:srgbClr val="000000"/>
              </a:solidFill>
              <a:latin typeface="Exo 2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4534" flipH="1">
            <a:off x="12944708" y="5079798"/>
            <a:ext cx="4253023" cy="4114800"/>
          </a:xfrm>
          <a:prstGeom prst="rect">
            <a:avLst/>
          </a:prstGeom>
        </p:spPr>
      </p:pic>
      <p:sp>
        <p:nvSpPr>
          <p:cNvPr id="3" name="TextBox 3"/>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4" name="TextBox 4"/>
          <p:cNvSpPr txBox="1"/>
          <p:nvPr/>
        </p:nvSpPr>
        <p:spPr>
          <a:xfrm>
            <a:off x="1028700" y="2228527"/>
            <a:ext cx="15754945" cy="29908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Personen met een RVA-uitkering</a:t>
            </a:r>
          </a:p>
          <a:p>
            <a:pPr marL="755651" lvl="1" indent="-377825" algn="just">
              <a:lnSpc>
                <a:spcPts val="4725"/>
              </a:lnSpc>
              <a:buFont typeface="Arial"/>
              <a:buChar char="•"/>
            </a:pPr>
            <a:r>
              <a:rPr lang="en-US" sz="3500">
                <a:solidFill>
                  <a:srgbClr val="000000"/>
                </a:solidFill>
                <a:latin typeface="Exo 2 Light"/>
              </a:rPr>
              <a:t>Volledige uitkeringsgerechtigde werklozen</a:t>
            </a:r>
          </a:p>
          <a:p>
            <a:pPr marL="755651" lvl="1" indent="-377825" algn="just">
              <a:lnSpc>
                <a:spcPts val="4725"/>
              </a:lnSpc>
              <a:buFont typeface="Arial"/>
              <a:buChar char="•"/>
            </a:pPr>
            <a:r>
              <a:rPr lang="en-US" sz="3500">
                <a:solidFill>
                  <a:srgbClr val="000000"/>
                </a:solidFill>
                <a:latin typeface="Exo 2 Light"/>
              </a:rPr>
              <a:t>Deeltijdse werklozen met aanvullende RVA-uitkering</a:t>
            </a:r>
          </a:p>
          <a:p>
            <a:pPr marL="755651" lvl="1" indent="-377825" algn="just">
              <a:lnSpc>
                <a:spcPts val="4725"/>
              </a:lnSpc>
              <a:buFont typeface="Arial"/>
              <a:buChar char="•"/>
            </a:pPr>
            <a:r>
              <a:rPr lang="en-US" sz="3500">
                <a:solidFill>
                  <a:srgbClr val="000000"/>
                </a:solidFill>
                <a:latin typeface="Exo 2 Light"/>
              </a:rPr>
              <a:t>Tijdelijk werklozen</a:t>
            </a:r>
          </a:p>
          <a:p>
            <a:pPr marL="755651" lvl="1" indent="-377825" algn="just">
              <a:lnSpc>
                <a:spcPts val="4725"/>
              </a:lnSpc>
              <a:buFont typeface="Arial"/>
              <a:buChar char="•"/>
            </a:pPr>
            <a:r>
              <a:rPr lang="en-US" sz="3500">
                <a:solidFill>
                  <a:srgbClr val="000000"/>
                </a:solidFill>
                <a:latin typeface="Exo 2 Light"/>
              </a:rPr>
              <a:t>Werklozen met verblijfstoeslag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grpSp>
        <p:nvGrpSpPr>
          <p:cNvPr id="3" name="Group 3"/>
          <p:cNvGrpSpPr/>
          <p:nvPr/>
        </p:nvGrpSpPr>
        <p:grpSpPr>
          <a:xfrm>
            <a:off x="1266527" y="2359025"/>
            <a:ext cx="15754945" cy="6804422"/>
            <a:chOff x="0" y="0"/>
            <a:chExt cx="21006594" cy="9072563"/>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644550" y="870434"/>
              <a:ext cx="1018183" cy="950983"/>
            </a:xfrm>
            <a:prstGeom prst="rect">
              <a:avLst/>
            </a:prstGeom>
          </p:spPr>
        </p:pic>
        <p:sp>
          <p:nvSpPr>
            <p:cNvPr id="5" name="TextBox 5"/>
            <p:cNvSpPr txBox="1"/>
            <p:nvPr/>
          </p:nvSpPr>
          <p:spPr>
            <a:xfrm>
              <a:off x="0" y="-57150"/>
              <a:ext cx="21006594" cy="768350"/>
            </a:xfrm>
            <a:prstGeom prst="rect">
              <a:avLst/>
            </a:prstGeom>
          </p:spPr>
          <p:txBody>
            <a:bodyPr lIns="0" tIns="0" rIns="0" bIns="0" rtlCol="0" anchor="t">
              <a:spAutoFit/>
            </a:bodyPr>
            <a:lstStyle/>
            <a:p>
              <a:pPr algn="ctr">
                <a:lnSpc>
                  <a:spcPts val="4725"/>
                </a:lnSpc>
              </a:pPr>
              <a:r>
                <a:rPr lang="en-US" sz="3500">
                  <a:solidFill>
                    <a:srgbClr val="000000"/>
                  </a:solidFill>
                  <a:latin typeface="Exo 2 Light"/>
                </a:rPr>
                <a:t>Formulier C45B invullen en laten ondertekenen door organisatie</a:t>
              </a:r>
            </a:p>
          </p:txBody>
        </p:sp>
        <p:sp>
          <p:nvSpPr>
            <p:cNvPr id="6" name="TextBox 6"/>
            <p:cNvSpPr txBox="1"/>
            <p:nvPr/>
          </p:nvSpPr>
          <p:spPr>
            <a:xfrm>
              <a:off x="0" y="1810566"/>
              <a:ext cx="21006594" cy="768350"/>
            </a:xfrm>
            <a:prstGeom prst="rect">
              <a:avLst/>
            </a:prstGeom>
          </p:spPr>
          <p:txBody>
            <a:bodyPr lIns="0" tIns="0" rIns="0" bIns="0" rtlCol="0" anchor="t">
              <a:spAutoFit/>
            </a:bodyPr>
            <a:lstStyle/>
            <a:p>
              <a:pPr algn="ctr">
                <a:lnSpc>
                  <a:spcPts val="4725"/>
                </a:lnSpc>
              </a:pPr>
              <a:r>
                <a:rPr lang="en-US" sz="3500">
                  <a:solidFill>
                    <a:srgbClr val="000000"/>
                  </a:solidFill>
                  <a:latin typeface="Arimo"/>
                </a:rPr>
                <a:t>Bezorgen aan vakbond, Hulpkas of RVA</a:t>
              </a:r>
            </a:p>
          </p:txBody>
        </p:sp>
        <p:sp>
          <p:nvSpPr>
            <p:cNvPr id="7" name="TextBox 7"/>
            <p:cNvSpPr txBox="1"/>
            <p:nvPr/>
          </p:nvSpPr>
          <p:spPr>
            <a:xfrm>
              <a:off x="0" y="3709318"/>
              <a:ext cx="21006594" cy="768350"/>
            </a:xfrm>
            <a:prstGeom prst="rect">
              <a:avLst/>
            </a:prstGeom>
          </p:spPr>
          <p:txBody>
            <a:bodyPr lIns="0" tIns="0" rIns="0" bIns="0" rtlCol="0" anchor="t">
              <a:spAutoFit/>
            </a:bodyPr>
            <a:lstStyle/>
            <a:p>
              <a:pPr algn="ctr">
                <a:lnSpc>
                  <a:spcPts val="4725"/>
                </a:lnSpc>
              </a:pPr>
              <a:r>
                <a:rPr lang="en-US" sz="3500">
                  <a:solidFill>
                    <a:srgbClr val="000000"/>
                  </a:solidFill>
                  <a:latin typeface="Arimo"/>
                </a:rPr>
                <a:t>Vrijwilliger mag starten</a:t>
              </a:r>
            </a:p>
          </p:txBody>
        </p:sp>
        <p:sp>
          <p:nvSpPr>
            <p:cNvPr id="8" name="TextBox 8"/>
            <p:cNvSpPr txBox="1"/>
            <p:nvPr/>
          </p:nvSpPr>
          <p:spPr>
            <a:xfrm>
              <a:off x="0" y="5614318"/>
              <a:ext cx="21006594" cy="768350"/>
            </a:xfrm>
            <a:prstGeom prst="rect">
              <a:avLst/>
            </a:prstGeom>
          </p:spPr>
          <p:txBody>
            <a:bodyPr lIns="0" tIns="0" rIns="0" bIns="0" rtlCol="0" anchor="t">
              <a:spAutoFit/>
            </a:bodyPr>
            <a:lstStyle/>
            <a:p>
              <a:pPr algn="ctr">
                <a:lnSpc>
                  <a:spcPts val="4725"/>
                </a:lnSpc>
              </a:pPr>
              <a:r>
                <a:rPr lang="en-US" sz="3500">
                  <a:solidFill>
                    <a:srgbClr val="000000"/>
                  </a:solidFill>
                  <a:latin typeface="Arimo"/>
                </a:rPr>
                <a:t>RVA heeft 12 dagen tijd om te reageren</a:t>
              </a:r>
            </a:p>
          </p:txBody>
        </p:sp>
        <p:sp>
          <p:nvSpPr>
            <p:cNvPr id="9" name="TextBox 9"/>
            <p:cNvSpPr txBox="1"/>
            <p:nvPr/>
          </p:nvSpPr>
          <p:spPr>
            <a:xfrm>
              <a:off x="0" y="7504113"/>
              <a:ext cx="21006594" cy="1568450"/>
            </a:xfrm>
            <a:prstGeom prst="rect">
              <a:avLst/>
            </a:prstGeom>
          </p:spPr>
          <p:txBody>
            <a:bodyPr lIns="0" tIns="0" rIns="0" bIns="0" rtlCol="0" anchor="t">
              <a:spAutoFit/>
            </a:bodyPr>
            <a:lstStyle/>
            <a:p>
              <a:pPr algn="ctr">
                <a:lnSpc>
                  <a:spcPts val="4725"/>
                </a:lnSpc>
              </a:pPr>
              <a:r>
                <a:rPr lang="en-US" sz="3500">
                  <a:solidFill>
                    <a:srgbClr val="000000"/>
                  </a:solidFill>
                  <a:latin typeface="Arimo"/>
                </a:rPr>
                <a:t>Afhankelijk van reactie kan persoon blijven vrijwilligen, moeten de taken worden aangepast of moet vrijwilliger stoppen</a:t>
              </a: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644550" y="2755779"/>
              <a:ext cx="1018183" cy="95098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644550" y="4661485"/>
              <a:ext cx="1018183" cy="950983"/>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644550" y="6563981"/>
              <a:ext cx="1018183" cy="950983"/>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3" name="TextBox 3"/>
          <p:cNvSpPr txBox="1"/>
          <p:nvPr/>
        </p:nvSpPr>
        <p:spPr>
          <a:xfrm>
            <a:off x="1028700" y="2228527"/>
            <a:ext cx="15754945" cy="179070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Personen met leefloon</a:t>
            </a:r>
          </a:p>
          <a:p>
            <a:pPr marL="755651" lvl="1" indent="-377825" algn="just">
              <a:lnSpc>
                <a:spcPts val="4725"/>
              </a:lnSpc>
              <a:buFont typeface="Arial"/>
              <a:buChar char="•"/>
            </a:pPr>
            <a:r>
              <a:rPr lang="en-US" sz="3500">
                <a:solidFill>
                  <a:srgbClr val="000000"/>
                </a:solidFill>
                <a:latin typeface="Exo 2 Light"/>
              </a:rPr>
              <a:t>Persoonlijke OCMW-dossierbeheerder vooraf inlichten</a:t>
            </a:r>
          </a:p>
          <a:p>
            <a:pPr marL="755651" lvl="1" indent="-377825" algn="just">
              <a:lnSpc>
                <a:spcPts val="4725"/>
              </a:lnSpc>
              <a:buFont typeface="Arial"/>
              <a:buChar char="•"/>
            </a:pPr>
            <a:r>
              <a:rPr lang="en-US" sz="3500">
                <a:solidFill>
                  <a:srgbClr val="000000"/>
                </a:solidFill>
                <a:latin typeface="Exo 2 Light"/>
              </a:rPr>
              <a:t>Zo niet mogelijk om uitkering te verliezen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3" name="TextBox 3"/>
          <p:cNvSpPr txBox="1"/>
          <p:nvPr/>
        </p:nvSpPr>
        <p:spPr>
          <a:xfrm>
            <a:off x="1028700" y="2228527"/>
            <a:ext cx="15754945" cy="4791075"/>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Personen met ziekte- of invaliditeitsvergoeding</a:t>
            </a:r>
          </a:p>
          <a:p>
            <a:pPr marL="755651" lvl="1" indent="-377825" algn="just">
              <a:lnSpc>
                <a:spcPts val="4725"/>
              </a:lnSpc>
              <a:buFont typeface="Arial"/>
              <a:buChar char="•"/>
            </a:pPr>
            <a:r>
              <a:rPr lang="en-US" sz="3500">
                <a:solidFill>
                  <a:srgbClr val="000000"/>
                </a:solidFill>
                <a:latin typeface="Exo 2 Light"/>
              </a:rPr>
              <a:t>Adviserend arts moet vooraf akkoord geven en schriftelijke toelating</a:t>
            </a:r>
          </a:p>
          <a:p>
            <a:pPr marL="755651" lvl="1" indent="-377825" algn="just">
              <a:lnSpc>
                <a:spcPts val="4725"/>
              </a:lnSpc>
              <a:buFont typeface="Arial"/>
              <a:buChar char="•"/>
            </a:pPr>
            <a:r>
              <a:rPr lang="en-US" sz="3500">
                <a:solidFill>
                  <a:srgbClr val="000000"/>
                </a:solidFill>
                <a:latin typeface="Exo 2 Light"/>
              </a:rPr>
              <a:t>Arts onderzoekt of vrijwilligerswerk de gezondheid in gevaar brengt</a:t>
            </a:r>
          </a:p>
          <a:p>
            <a:pPr marL="755651" lvl="1" indent="-377825" algn="just">
              <a:lnSpc>
                <a:spcPts val="4725"/>
              </a:lnSpc>
              <a:buFont typeface="Arial"/>
              <a:buChar char="•"/>
            </a:pPr>
            <a:r>
              <a:rPr lang="en-US" sz="3500">
                <a:solidFill>
                  <a:srgbClr val="000000"/>
                </a:solidFill>
                <a:latin typeface="Exo 2 Light"/>
              </a:rPr>
              <a:t>Aanvragen met formulier 'Vraag tot toestemming vrijwilligerswerk aan de adviserend arts' of 'Vraag tot beslissing aan de adviserend arts van het ziekenfonds voor de arbeidsongeschikt erkende vrijwilliger in de zin van de wet van 3/07/2005 gewijzigd bij wet van 1/03/2019 informatie-nota vrijwilligerswerk'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87438" y="5143500"/>
            <a:ext cx="3471862" cy="4114800"/>
          </a:xfrm>
          <a:prstGeom prst="rect">
            <a:avLst/>
          </a:prstGeom>
        </p:spPr>
      </p:pic>
      <p:sp>
        <p:nvSpPr>
          <p:cNvPr id="3" name="TextBox 3"/>
          <p:cNvSpPr txBox="1"/>
          <p:nvPr/>
        </p:nvSpPr>
        <p:spPr>
          <a:xfrm>
            <a:off x="4427285" y="1133475"/>
            <a:ext cx="9622185" cy="730250"/>
          </a:xfrm>
          <a:prstGeom prst="rect">
            <a:avLst/>
          </a:prstGeom>
        </p:spPr>
        <p:txBody>
          <a:bodyPr lIns="0" tIns="0" rIns="0" bIns="0" rtlCol="0" anchor="t">
            <a:spAutoFit/>
          </a:bodyPr>
          <a:lstStyle/>
          <a:p>
            <a:pPr algn="ctr">
              <a:lnSpc>
                <a:spcPts val="5499"/>
              </a:lnSpc>
              <a:spcBef>
                <a:spcPct val="0"/>
              </a:spcBef>
            </a:pPr>
            <a:r>
              <a:rPr lang="en-US" sz="5499">
                <a:solidFill>
                  <a:srgbClr val="000000"/>
                </a:solidFill>
                <a:latin typeface="Exo 2 Bold"/>
              </a:rPr>
              <a:t>Meldings- of toelatingsplicht</a:t>
            </a:r>
          </a:p>
        </p:txBody>
      </p:sp>
      <p:sp>
        <p:nvSpPr>
          <p:cNvPr id="4" name="TextBox 4"/>
          <p:cNvSpPr txBox="1"/>
          <p:nvPr/>
        </p:nvSpPr>
        <p:spPr>
          <a:xfrm>
            <a:off x="1028700" y="2228527"/>
            <a:ext cx="15754945" cy="590550"/>
          </a:xfrm>
          <a:prstGeom prst="rect">
            <a:avLst/>
          </a:prstGeom>
        </p:spPr>
        <p:txBody>
          <a:bodyPr lIns="0" tIns="0" rIns="0" bIns="0" rtlCol="0" anchor="t">
            <a:spAutoFit/>
          </a:bodyPr>
          <a:lstStyle/>
          <a:p>
            <a:pPr algn="just">
              <a:lnSpc>
                <a:spcPts val="4725"/>
              </a:lnSpc>
            </a:pPr>
            <a:r>
              <a:rPr lang="en-US" sz="3500">
                <a:solidFill>
                  <a:srgbClr val="000000"/>
                </a:solidFill>
                <a:latin typeface="Exo 2 Light"/>
              </a:rPr>
              <a:t>Ambtenaren moeten toestemming vragen aan overste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1560</Words>
  <Application>Microsoft Office PowerPoint</Application>
  <PresentationFormat>Aangepast</PresentationFormat>
  <Paragraphs>197</Paragraphs>
  <Slides>32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Exo 2 Light</vt:lpstr>
      <vt:lpstr>Arial</vt:lpstr>
      <vt:lpstr>Exo 2 Bold</vt:lpstr>
      <vt:lpstr>Arimo</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Bijklussen en vrijwilligers</dc:title>
  <dc:creator>Bert Goossens</dc:creator>
  <cp:lastModifiedBy>Bert Goossens</cp:lastModifiedBy>
  <cp:revision>1</cp:revision>
  <dcterms:created xsi:type="dcterms:W3CDTF">2006-08-16T00:00:00Z</dcterms:created>
  <dcterms:modified xsi:type="dcterms:W3CDTF">2022-06-01T17:28:50Z</dcterms:modified>
  <dc:identifier>DAFATlURZXY</dc:identifier>
</cp:coreProperties>
</file>